
<file path=[Content_Types].xml><?xml version="1.0" encoding="utf-8"?>
<Types xmlns="http://schemas.openxmlformats.org/package/2006/content-types">
  <Default Extension="gif" ContentType="image/gif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6.svg" ContentType="image/svg+xml"/>
  <Override PartName="/ppt/media/image48.svg" ContentType="image/svg+xml"/>
  <Override PartName="/ppt/media/image49.svg" ContentType="image/svg+xml"/>
  <Override PartName="/ppt/media/image5.svg" ContentType="image/svg+xml"/>
  <Override PartName="/ppt/media/image50.svg" ContentType="image/svg+xml"/>
  <Override PartName="/ppt/media/image51.svg" ContentType="image/svg+xml"/>
  <Override PartName="/ppt/media/image52.svg" ContentType="image/svg+xml"/>
  <Override PartName="/ppt/media/image54.svg" ContentType="image/svg+xml"/>
  <Override PartName="/ppt/media/image56.svg" ContentType="image/svg+xml"/>
  <Override PartName="/ppt/media/image57.svg" ContentType="image/svg+xml"/>
  <Override PartName="/ppt/media/image58.svg" ContentType="image/svg+xml"/>
  <Override PartName="/ppt/media/image6.svg" ContentType="image/svg+xml"/>
  <Override PartName="/ppt/media/image60.svg" ContentType="image/svg+xml"/>
  <Override PartName="/ppt/media/image61.svg" ContentType="image/svg+xml"/>
  <Override PartName="/ppt/media/image62.svg" ContentType="image/svg+xml"/>
  <Override PartName="/ppt/media/image63.svg" ContentType="image/svg+xml"/>
  <Override PartName="/ppt/media/image65.svg" ContentType="image/svg+xml"/>
  <Override PartName="/ppt/media/image66.svg" ContentType="image/svg+xml"/>
  <Override PartName="/ppt/media/image67.svg" ContentType="image/svg+xml"/>
  <Override PartName="/ppt/media/image68.svg" ContentType="image/svg+xml"/>
  <Override PartName="/ppt/media/image7.svg" ContentType="image/svg+xml"/>
  <Override PartName="/ppt/media/image70.svg" ContentType="image/svg+xml"/>
  <Override PartName="/ppt/media/image71.svg" ContentType="image/svg+xml"/>
  <Override PartName="/ppt/media/image72.svg" ContentType="image/svg+xml"/>
  <Override PartName="/ppt/media/image74.svg" ContentType="image/svg+xml"/>
  <Override PartName="/ppt/media/image76.svg" ContentType="image/svg+xml"/>
  <Override PartName="/ppt/media/image77.svg" ContentType="image/svg+xml"/>
  <Override PartName="/ppt/media/image78.svg" ContentType="image/svg+xml"/>
  <Override PartName="/ppt/media/image80.svg" ContentType="image/svg+xml"/>
  <Override PartName="/ppt/media/image82.svg" ContentType="image/svg+xml"/>
  <Override PartName="/ppt/media/image84.svg" ContentType="image/svg+xml"/>
  <Override PartName="/ppt/media/image86.svg" ContentType="image/svg+xml"/>
  <Override PartName="/ppt/media/image8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8" r:id="rId3"/>
    <p:sldId id="264" r:id="rId5"/>
    <p:sldId id="266" r:id="rId6"/>
    <p:sldId id="334" r:id="rId7"/>
    <p:sldId id="287" r:id="rId8"/>
    <p:sldId id="268" r:id="rId9"/>
    <p:sldId id="335" r:id="rId10"/>
    <p:sldId id="337" r:id="rId11"/>
    <p:sldId id="336" r:id="rId12"/>
    <p:sldId id="278" r:id="rId13"/>
    <p:sldId id="339" r:id="rId14"/>
    <p:sldId id="345" r:id="rId15"/>
    <p:sldId id="280" r:id="rId16"/>
    <p:sldId id="281" r:id="rId17"/>
    <p:sldId id="282" r:id="rId18"/>
    <p:sldId id="283" r:id="rId19"/>
    <p:sldId id="284" r:id="rId20"/>
    <p:sldId id="340" r:id="rId21"/>
    <p:sldId id="288" r:id="rId22"/>
    <p:sldId id="285" r:id="rId23"/>
    <p:sldId id="341" r:id="rId24"/>
    <p:sldId id="289" r:id="rId25"/>
    <p:sldId id="342" r:id="rId26"/>
    <p:sldId id="290" r:id="rId27"/>
    <p:sldId id="292" r:id="rId28"/>
    <p:sldId id="293" r:id="rId29"/>
    <p:sldId id="343" r:id="rId30"/>
    <p:sldId id="344" r:id="rId31"/>
    <p:sldId id="386" r:id="rId32"/>
    <p:sldId id="332" r:id="rId33"/>
    <p:sldId id="294" r:id="rId34"/>
    <p:sldId id="295" r:id="rId35"/>
    <p:sldId id="296" r:id="rId36"/>
    <p:sldId id="297" r:id="rId37"/>
    <p:sldId id="310" r:id="rId38"/>
    <p:sldId id="311" r:id="rId39"/>
    <p:sldId id="312" r:id="rId40"/>
    <p:sldId id="313" r:id="rId41"/>
    <p:sldId id="314" r:id="rId42"/>
    <p:sldId id="315" r:id="rId43"/>
    <p:sldId id="316" r:id="rId44"/>
    <p:sldId id="318" r:id="rId45"/>
    <p:sldId id="319" r:id="rId46"/>
    <p:sldId id="320" r:id="rId47"/>
    <p:sldId id="321" r:id="rId48"/>
    <p:sldId id="322" r:id="rId49"/>
    <p:sldId id="324" r:id="rId50"/>
    <p:sldId id="325" r:id="rId51"/>
    <p:sldId id="326" r:id="rId52"/>
    <p:sldId id="327" r:id="rId53"/>
    <p:sldId id="328" r:id="rId54"/>
    <p:sldId id="329" r:id="rId55"/>
    <p:sldId id="330" r:id="rId56"/>
  </p:sldIdLst>
  <p:sldSz cx="9144000" cy="5143500" type="screen16x9"/>
  <p:notesSz cx="51435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6857" autoAdjust="0"/>
  </p:normalViewPr>
  <p:slideViewPr>
    <p:cSldViewPr snapToGrid="0" snapToObjects="1">
      <p:cViewPr varScale="1">
        <p:scale>
          <a:sx n="171" d="100"/>
          <a:sy n="171" d="100"/>
        </p:scale>
        <p:origin x="57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9" Type="http://schemas.openxmlformats.org/officeDocument/2006/relationships/tableStyles" Target="tableStyles.xml"/><Relationship Id="rId58" Type="http://schemas.openxmlformats.org/officeDocument/2006/relationships/viewProps" Target="viewProps.xml"/><Relationship Id="rId57" Type="http://schemas.openxmlformats.org/officeDocument/2006/relationships/presProps" Target="presProps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2040324" y="1137334"/>
            <a:ext cx="914400" cy="914400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 hasCustomPrompt="1"/>
          </p:nvPr>
        </p:nvSpPr>
        <p:spPr>
          <a:xfrm>
            <a:off x="950036" y="1485348"/>
            <a:ext cx="914400" cy="91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单击此阿斯蒂芬处编辑母版文本样式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bg1"/>
                </a:solidFill>
              </a:defRPr>
            </a:lvl1pPr>
          </a:lstStyle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bg1"/>
                </a:solidFill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baseline="0">
          <a:solidFill>
            <a:schemeClr val="bg1"/>
          </a:solidFill>
          <a:latin typeface="仿宋" panose="02010609060101010101" pitchFamily="49" charset="-122"/>
          <a:ea typeface="仿宋" panose="02010609060101010101" pitchFamily="49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 baseline="0">
          <a:solidFill>
            <a:schemeClr val="bg1"/>
          </a:solidFill>
          <a:latin typeface="+mj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 baseline="0">
          <a:solidFill>
            <a:schemeClr val="bg1"/>
          </a:solidFill>
          <a:latin typeface="+mj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 baseline="0">
          <a:solidFill>
            <a:schemeClr val="bg1"/>
          </a:solidFill>
          <a:latin typeface="+mj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 baseline="0">
          <a:solidFill>
            <a:schemeClr val="bg1"/>
          </a:solidFill>
          <a:latin typeface="+mj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 baseline="0">
          <a:solidFill>
            <a:schemeClr val="bg1"/>
          </a:solidFill>
          <a:latin typeface="+mj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4.png"/><Relationship Id="rId3" Type="http://schemas.openxmlformats.org/officeDocument/2006/relationships/image" Target="../media/image23.jpeg"/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Relationship Id="rId3" Type="http://schemas.openxmlformats.org/officeDocument/2006/relationships/image" Target="../media/image23.jpeg"/><Relationship Id="rId2" Type="http://schemas.openxmlformats.org/officeDocument/2006/relationships/image" Target="../media/image9.svg"/><Relationship Id="rId1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9.svg"/><Relationship Id="rId1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9.jpeg"/><Relationship Id="rId2" Type="http://schemas.openxmlformats.org/officeDocument/2006/relationships/image" Target="../media/image9.svg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Relationship Id="rId3" Type="http://schemas.openxmlformats.org/officeDocument/2006/relationships/image" Target="../media/image30.jpeg"/><Relationship Id="rId2" Type="http://schemas.openxmlformats.org/officeDocument/2006/relationships/image" Target="../media/image9.svg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4.jpeg"/><Relationship Id="rId3" Type="http://schemas.openxmlformats.org/officeDocument/2006/relationships/image" Target="../media/image33.jpeg"/><Relationship Id="rId2" Type="http://schemas.openxmlformats.org/officeDocument/2006/relationships/image" Target="../media/image9.svg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6.jpeg"/><Relationship Id="rId1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image" Target="../media/image1.GIF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7.jpeg"/><Relationship Id="rId2" Type="http://schemas.openxmlformats.org/officeDocument/2006/relationships/image" Target="../media/image9.svg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8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9.png"/><Relationship Id="rId2" Type="http://schemas.openxmlformats.org/officeDocument/2006/relationships/image" Target="../media/image9.svg"/><Relationship Id="rId1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0.png"/><Relationship Id="rId2" Type="http://schemas.openxmlformats.org/officeDocument/2006/relationships/image" Target="../media/image9.svg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1.png"/><Relationship Id="rId2" Type="http://schemas.openxmlformats.org/officeDocument/2006/relationships/image" Target="../media/image9.svg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4.GIF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jpe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3" Type="http://schemas.openxmlformats.org/officeDocument/2006/relationships/image" Target="../media/image6.svg"/><Relationship Id="rId2" Type="http://schemas.openxmlformats.org/officeDocument/2006/relationships/image" Target="../media/image5.svg"/><Relationship Id="rId13" Type="http://schemas.openxmlformats.org/officeDocument/2006/relationships/notesSlide" Target="../notesSlides/notesSlide3.xml"/><Relationship Id="rId12" Type="http://schemas.openxmlformats.org/officeDocument/2006/relationships/slideLayout" Target="../slideLayouts/slideLayout12.xml"/><Relationship Id="rId11" Type="http://schemas.openxmlformats.org/officeDocument/2006/relationships/image" Target="../media/image14.png"/><Relationship Id="rId10" Type="http://schemas.openxmlformats.org/officeDocument/2006/relationships/image" Target="../media/image13.pn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6.jpeg"/><Relationship Id="rId3" Type="http://schemas.openxmlformats.org/officeDocument/2006/relationships/image" Target="../media/image6.svg"/><Relationship Id="rId2" Type="http://schemas.openxmlformats.org/officeDocument/2006/relationships/image" Target="../media/image5.svg"/><Relationship Id="rId1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1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9.svg"/><Relationship Id="rId4" Type="http://schemas.openxmlformats.org/officeDocument/2006/relationships/image" Target="../media/image25.png"/><Relationship Id="rId3" Type="http://schemas.openxmlformats.org/officeDocument/2006/relationships/image" Target="../media/image6.svg"/><Relationship Id="rId2" Type="http://schemas.openxmlformats.org/officeDocument/2006/relationships/image" Target="../media/image5.svg"/><Relationship Id="rId1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2.x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9.svg"/><Relationship Id="rId5" Type="http://schemas.openxmlformats.org/officeDocument/2006/relationships/image" Target="../media/image25.png"/><Relationship Id="rId4" Type="http://schemas.openxmlformats.org/officeDocument/2006/relationships/image" Target="../media/image50.svg"/><Relationship Id="rId3" Type="http://schemas.openxmlformats.org/officeDocument/2006/relationships/image" Target="../media/image49.svg"/><Relationship Id="rId2" Type="http://schemas.openxmlformats.org/officeDocument/2006/relationships/image" Target="../media/image48.svg"/><Relationship Id="rId1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3.xml"/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9.svg"/><Relationship Id="rId6" Type="http://schemas.openxmlformats.org/officeDocument/2006/relationships/image" Target="../media/image25.png"/><Relationship Id="rId5" Type="http://schemas.openxmlformats.org/officeDocument/2006/relationships/image" Target="../media/image52.svg"/><Relationship Id="rId4" Type="http://schemas.openxmlformats.org/officeDocument/2006/relationships/image" Target="../media/image51.svg"/><Relationship Id="rId3" Type="http://schemas.openxmlformats.org/officeDocument/2006/relationships/image" Target="../media/image4.png"/><Relationship Id="rId2" Type="http://schemas.openxmlformats.org/officeDocument/2006/relationships/image" Target="../media/image5.svg"/><Relationship Id="rId1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9.svg"/><Relationship Id="rId3" Type="http://schemas.openxmlformats.org/officeDocument/2006/relationships/image" Target="../media/image25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5.x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9.svg"/><Relationship Id="rId5" Type="http://schemas.openxmlformats.org/officeDocument/2006/relationships/image" Target="../media/image25.png"/><Relationship Id="rId4" Type="http://schemas.openxmlformats.org/officeDocument/2006/relationships/image" Target="../media/image58.svg"/><Relationship Id="rId3" Type="http://schemas.openxmlformats.org/officeDocument/2006/relationships/image" Target="../media/image57.svg"/><Relationship Id="rId2" Type="http://schemas.openxmlformats.org/officeDocument/2006/relationships/image" Target="../media/image56.svg"/><Relationship Id="rId1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6.xml"/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9.svg"/><Relationship Id="rId6" Type="http://schemas.openxmlformats.org/officeDocument/2006/relationships/image" Target="../media/image25.png"/><Relationship Id="rId5" Type="http://schemas.openxmlformats.org/officeDocument/2006/relationships/image" Target="../media/image63.svg"/><Relationship Id="rId4" Type="http://schemas.openxmlformats.org/officeDocument/2006/relationships/image" Target="../media/image62.svg"/><Relationship Id="rId3" Type="http://schemas.openxmlformats.org/officeDocument/2006/relationships/image" Target="../media/image61.svg"/><Relationship Id="rId2" Type="http://schemas.openxmlformats.org/officeDocument/2006/relationships/image" Target="../media/image60.svg"/><Relationship Id="rId1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8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7.svg"/><Relationship Id="rId3" Type="http://schemas.openxmlformats.org/officeDocument/2006/relationships/image" Target="../media/image6.svg"/><Relationship Id="rId2" Type="http://schemas.openxmlformats.org/officeDocument/2006/relationships/image" Target="../media/image5.svg"/><Relationship Id="rId1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9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9.svg"/><Relationship Id="rId4" Type="http://schemas.openxmlformats.org/officeDocument/2006/relationships/image" Target="../media/image25.png"/><Relationship Id="rId3" Type="http://schemas.openxmlformats.org/officeDocument/2006/relationships/image" Target="../media/image61.svg"/><Relationship Id="rId2" Type="http://schemas.openxmlformats.org/officeDocument/2006/relationships/image" Target="../media/image60.svg"/><Relationship Id="rId1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jpe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3" Type="http://schemas.openxmlformats.org/officeDocument/2006/relationships/image" Target="../media/image6.svg"/><Relationship Id="rId2" Type="http://schemas.openxmlformats.org/officeDocument/2006/relationships/image" Target="../media/image5.svg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12.xml"/><Relationship Id="rId10" Type="http://schemas.openxmlformats.org/officeDocument/2006/relationships/image" Target="../media/image14.png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0.xml"/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9.svg"/><Relationship Id="rId6" Type="http://schemas.openxmlformats.org/officeDocument/2006/relationships/image" Target="../media/image25.png"/><Relationship Id="rId5" Type="http://schemas.openxmlformats.org/officeDocument/2006/relationships/image" Target="../media/image52.svg"/><Relationship Id="rId4" Type="http://schemas.openxmlformats.org/officeDocument/2006/relationships/image" Target="../media/image51.svg"/><Relationship Id="rId3" Type="http://schemas.openxmlformats.org/officeDocument/2006/relationships/image" Target="../media/image4.png"/><Relationship Id="rId2" Type="http://schemas.openxmlformats.org/officeDocument/2006/relationships/image" Target="../media/image5.svg"/><Relationship Id="rId1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9.svg"/><Relationship Id="rId1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2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68.svg"/><Relationship Id="rId4" Type="http://schemas.openxmlformats.org/officeDocument/2006/relationships/image" Target="../media/image67.svg"/><Relationship Id="rId3" Type="http://schemas.openxmlformats.org/officeDocument/2006/relationships/image" Target="../media/image66.svg"/><Relationship Id="rId2" Type="http://schemas.openxmlformats.org/officeDocument/2006/relationships/image" Target="../media/image65.svg"/><Relationship Id="rId1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3.x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9.svg"/><Relationship Id="rId5" Type="http://schemas.openxmlformats.org/officeDocument/2006/relationships/image" Target="../media/image25.png"/><Relationship Id="rId4" Type="http://schemas.openxmlformats.org/officeDocument/2006/relationships/image" Target="../media/image72.svg"/><Relationship Id="rId3" Type="http://schemas.openxmlformats.org/officeDocument/2006/relationships/image" Target="../media/image71.svg"/><Relationship Id="rId2" Type="http://schemas.openxmlformats.org/officeDocument/2006/relationships/image" Target="../media/image70.svg"/><Relationship Id="rId1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4.x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9.svg"/><Relationship Id="rId5" Type="http://schemas.openxmlformats.org/officeDocument/2006/relationships/image" Target="../media/image25.png"/><Relationship Id="rId4" Type="http://schemas.openxmlformats.org/officeDocument/2006/relationships/image" Target="../media/image51.svg"/><Relationship Id="rId3" Type="http://schemas.openxmlformats.org/officeDocument/2006/relationships/image" Target="../media/image4.png"/><Relationship Id="rId2" Type="http://schemas.openxmlformats.org/officeDocument/2006/relationships/image" Target="../media/image5.svg"/><Relationship Id="rId1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5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9.svg"/><Relationship Id="rId3" Type="http://schemas.openxmlformats.org/officeDocument/2006/relationships/image" Target="../media/image25.png"/><Relationship Id="rId2" Type="http://schemas.openxmlformats.org/officeDocument/2006/relationships/image" Target="../media/image74.svg"/><Relationship Id="rId1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6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9.svg"/><Relationship Id="rId3" Type="http://schemas.openxmlformats.org/officeDocument/2006/relationships/image" Target="../media/image25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image" Target="../media/image78.svg"/><Relationship Id="rId7" Type="http://schemas.openxmlformats.org/officeDocument/2006/relationships/image" Target="../media/image77.svg"/><Relationship Id="rId6" Type="http://schemas.openxmlformats.org/officeDocument/2006/relationships/image" Target="../media/image4.png"/><Relationship Id="rId5" Type="http://schemas.openxmlformats.org/officeDocument/2006/relationships/image" Target="../media/image16.svg"/><Relationship Id="rId4" Type="http://schemas.openxmlformats.org/officeDocument/2006/relationships/image" Target="../media/image7.svg"/><Relationship Id="rId3" Type="http://schemas.openxmlformats.org/officeDocument/2006/relationships/image" Target="../media/image6.svg"/><Relationship Id="rId2" Type="http://schemas.openxmlformats.org/officeDocument/2006/relationships/image" Target="../media/image5.svg"/><Relationship Id="rId10" Type="http://schemas.openxmlformats.org/officeDocument/2006/relationships/notesSlide" Target="../notesSlides/notesSlide47.xml"/><Relationship Id="rId1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8.x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9.svg"/><Relationship Id="rId5" Type="http://schemas.openxmlformats.org/officeDocument/2006/relationships/image" Target="../media/image25.png"/><Relationship Id="rId4" Type="http://schemas.openxmlformats.org/officeDocument/2006/relationships/image" Target="../media/image51.svg"/><Relationship Id="rId3" Type="http://schemas.openxmlformats.org/officeDocument/2006/relationships/image" Target="../media/image4.png"/><Relationship Id="rId2" Type="http://schemas.openxmlformats.org/officeDocument/2006/relationships/image" Target="../media/image5.svg"/><Relationship Id="rId1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9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9.svg"/><Relationship Id="rId3" Type="http://schemas.openxmlformats.org/officeDocument/2006/relationships/image" Target="../media/image25.png"/><Relationship Id="rId2" Type="http://schemas.openxmlformats.org/officeDocument/2006/relationships/image" Target="../media/image80.svg"/><Relationship Id="rId1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0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9.svg"/><Relationship Id="rId3" Type="http://schemas.openxmlformats.org/officeDocument/2006/relationships/image" Target="../media/image25.png"/><Relationship Id="rId2" Type="http://schemas.openxmlformats.org/officeDocument/2006/relationships/image" Target="../media/image82.svg"/><Relationship Id="rId1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1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9.svg"/><Relationship Id="rId3" Type="http://schemas.openxmlformats.org/officeDocument/2006/relationships/image" Target="../media/image25.png"/><Relationship Id="rId2" Type="http://schemas.openxmlformats.org/officeDocument/2006/relationships/image" Target="../media/image84.svg"/><Relationship Id="rId1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2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9.svg"/><Relationship Id="rId3" Type="http://schemas.openxmlformats.org/officeDocument/2006/relationships/image" Target="../media/image25.png"/><Relationship Id="rId2" Type="http://schemas.openxmlformats.org/officeDocument/2006/relationships/image" Target="../media/image86.svg"/><Relationship Id="rId1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3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9.svg"/><Relationship Id="rId3" Type="http://schemas.openxmlformats.org/officeDocument/2006/relationships/image" Target="../media/image25.png"/><Relationship Id="rId2" Type="http://schemas.openxmlformats.org/officeDocument/2006/relationships/image" Target="../media/image88.svg"/><Relationship Id="rId1" Type="http://schemas.openxmlformats.org/officeDocument/2006/relationships/image" Target="../media/image87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18.jpeg"/><Relationship Id="rId6" Type="http://schemas.openxmlformats.org/officeDocument/2006/relationships/image" Target="../media/image17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3" Type="http://schemas.openxmlformats.org/officeDocument/2006/relationships/image" Target="../media/image16.svg"/><Relationship Id="rId2" Type="http://schemas.openxmlformats.org/officeDocument/2006/relationships/image" Target="../media/image7.sv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18.jpeg"/><Relationship Id="rId6" Type="http://schemas.openxmlformats.org/officeDocument/2006/relationships/image" Target="../media/image17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3" Type="http://schemas.openxmlformats.org/officeDocument/2006/relationships/image" Target="../media/image16.svg"/><Relationship Id="rId2" Type="http://schemas.openxmlformats.org/officeDocument/2006/relationships/image" Target="../media/image7.sv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18.jpeg"/><Relationship Id="rId6" Type="http://schemas.openxmlformats.org/officeDocument/2006/relationships/image" Target="../media/image17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3" Type="http://schemas.openxmlformats.org/officeDocument/2006/relationships/image" Target="../media/image16.svg"/><Relationship Id="rId2" Type="http://schemas.openxmlformats.org/officeDocument/2006/relationships/image" Target="../media/image7.sv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image" Target="../media/image21.png"/><Relationship Id="rId7" Type="http://schemas.openxmlformats.org/officeDocument/2006/relationships/image" Target="../media/image20.jpeg"/><Relationship Id="rId6" Type="http://schemas.openxmlformats.org/officeDocument/2006/relationships/image" Target="../media/image19.jpe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3" Type="http://schemas.openxmlformats.org/officeDocument/2006/relationships/image" Target="../media/image16.svg"/><Relationship Id="rId2" Type="http://schemas.openxmlformats.org/officeDocument/2006/relationships/image" Target="../media/image7.svg"/><Relationship Id="rId11" Type="http://schemas.openxmlformats.org/officeDocument/2006/relationships/notesSlide" Target="../notesSlides/notesSlide9.xml"/><Relationship Id="rId10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4146" y="1971504"/>
            <a:ext cx="7772400" cy="123444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4440"/>
              </a:lnSpc>
              <a:buNone/>
            </a:pPr>
            <a:r>
              <a:rPr lang="en-US" sz="3170" b="1" dirty="0" err="1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借DeepSeek</a:t>
            </a:r>
            <a:r>
              <a:rPr lang="en-US" sz="3170" b="1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 R1来讲下RNN在大预言模型架构的演进和未来发展方向</a:t>
            </a:r>
            <a:endParaRPr lang="en-US" sz="3170" dirty="0">
              <a:solidFill>
                <a:schemeClr val="bg2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71333" y="342145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探索新型混合架构的演进之路</a:t>
            </a:r>
            <a:r>
              <a:rPr lang="en-US" altLang="zh-CN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 </a:t>
            </a:r>
            <a:r>
              <a:rPr lang="zh-CN" altLang="en-US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刘潇</a:t>
            </a:r>
            <a:r>
              <a:rPr lang="en-US" altLang="zh-CN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@RWKV</a:t>
            </a:r>
            <a:endParaRPr lang="zh-CN" altLang="en-US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2151" y="1862138"/>
            <a:ext cx="2651760" cy="77152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 fontScale="77500" lnSpcReduction="20000"/>
          </a:bodyPr>
          <a:lstStyle/>
          <a:p>
            <a:pPr marL="0" indent="0" algn="l">
              <a:lnSpc>
                <a:spcPts val="5445"/>
              </a:lnSpc>
              <a:buNone/>
            </a:pPr>
            <a:r>
              <a:rPr lang="en-US" altLang="zh-CN" sz="419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State</a:t>
            </a:r>
            <a:r>
              <a:rPr lang="zh-CN" altLang="en-US" sz="419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更新策略</a:t>
            </a:r>
            <a:endParaRPr lang="en-US" sz="419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1" name="Text 5"/>
          <p:cNvSpPr/>
          <p:nvPr/>
        </p:nvSpPr>
        <p:spPr>
          <a:xfrm>
            <a:off x="256946" y="205740"/>
            <a:ext cx="182880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 fontScale="92500"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>
                <a:solidFill>
                  <a:srgbClr val="FFFFFF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Slide 5: 引言：大语言模型发...</a:t>
            </a:r>
            <a:endParaRPr lang="en-US" sz="975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  <p:pic>
        <p:nvPicPr>
          <p:cNvPr id="14" name="图片 13" descr="文本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700" y="733529"/>
            <a:ext cx="4866821" cy="2422474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36396" y="3794927"/>
            <a:ext cx="1554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Kepler"/>
                <a:ea typeface="仿宋" panose="02010609060101010101" pitchFamily="49" charset="-122"/>
              </a:rPr>
              <a:t>Self attention?</a:t>
            </a:r>
            <a:endParaRPr lang="zh-CN" altLang="en-US" dirty="0">
              <a:solidFill>
                <a:schemeClr val="bg1"/>
              </a:solidFill>
              <a:latin typeface="Kepler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2019697" y="3794925"/>
                <a:ext cx="4572000" cy="4122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zh-CN" altLang="en-US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𝑆𝑜𝑓𝑡𝑚𝑎𝑥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𝑄𝐾</m:t>
                          </m:r>
                          <m:r>
                            <m:rPr>
                              <m:lit/>
                            </m:rPr>
                            <a:rPr lang="zh-CN" altLang="en-US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^</m:t>
                          </m:r>
                          <m:f>
                            <m:fPr>
                              <m:type m:val="lin"/>
                              <m:ctrlPr>
                                <a:rPr lang="zh-CN" alt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num>
                            <m:den>
                              <m:r>
                                <a:rPr lang="zh-CN" altLang="en-US" i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</m:den>
                          </m:f>
                          <m:r>
                            <a:rPr lang="zh-CN" alt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zh-CN" altLang="en-US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zh-CN" altLang="en-US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dirty="0">
                  <a:solidFill>
                    <a:schemeClr val="bg2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697" y="3794925"/>
                <a:ext cx="4572000" cy="412229"/>
              </a:xfrm>
              <a:prstGeom prst="rect">
                <a:avLst/>
              </a:prstGeom>
              <a:blipFill rotWithShape="1">
                <a:blip r:embed="rId4"/>
                <a:stretch>
                  <a:fillRect l="-9" t="-40" r="9" b="6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2151" y="1862138"/>
            <a:ext cx="2651760" cy="77152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 fontScale="77500" lnSpcReduction="20000"/>
          </a:bodyPr>
          <a:lstStyle/>
          <a:p>
            <a:pPr marL="0" indent="0" algn="l">
              <a:lnSpc>
                <a:spcPts val="5445"/>
              </a:lnSpc>
              <a:buNone/>
            </a:pPr>
            <a:r>
              <a:rPr lang="en-US" altLang="zh-CN" sz="4190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State</a:t>
            </a:r>
            <a:r>
              <a:rPr lang="zh-CN" altLang="en-US" sz="4190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更新策略</a:t>
            </a:r>
            <a:endParaRPr lang="en-US" sz="4190" dirty="0">
              <a:solidFill>
                <a:schemeClr val="bg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1" name="Text 5"/>
          <p:cNvSpPr/>
          <p:nvPr/>
        </p:nvSpPr>
        <p:spPr>
          <a:xfrm>
            <a:off x="256946" y="205740"/>
            <a:ext cx="182880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 fontScale="92500"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Slide 5: 引言：大语言模型发...</a:t>
            </a:r>
            <a:endParaRPr lang="en-US" sz="975" dirty="0">
              <a:solidFill>
                <a:schemeClr val="bg2"/>
              </a:solidFill>
            </a:endParaRPr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  <p:pic>
        <p:nvPicPr>
          <p:cNvPr id="14" name="图片 13" descr="文本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700" y="733529"/>
            <a:ext cx="4866821" cy="2422474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36396" y="3794927"/>
            <a:ext cx="1554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  <a:latin typeface="Kepler"/>
                <a:ea typeface="仿宋" panose="02010609060101010101" pitchFamily="49" charset="-122"/>
              </a:rPr>
              <a:t>Self attention?</a:t>
            </a:r>
            <a:endParaRPr lang="zh-CN" altLang="en-US" dirty="0">
              <a:solidFill>
                <a:schemeClr val="bg2"/>
              </a:solidFill>
              <a:latin typeface="Kepler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2019697" y="3794925"/>
                <a:ext cx="4572000" cy="4122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zh-CN" altLang="en-US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𝑆𝑜𝑓𝑡𝑚𝑎𝑥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𝑄𝐾</m:t>
                          </m:r>
                          <m:r>
                            <m:rPr>
                              <m:lit/>
                            </m:rPr>
                            <a:rPr lang="zh-CN" altLang="en-US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^</m:t>
                          </m:r>
                          <m:f>
                            <m:fPr>
                              <m:type m:val="lin"/>
                              <m:ctrlPr>
                                <a:rPr lang="zh-CN" alt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num>
                            <m:den>
                              <m:r>
                                <a:rPr lang="zh-CN" altLang="en-US" i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</m:den>
                          </m:f>
                          <m:r>
                            <a:rPr lang="zh-CN" alt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zh-CN" altLang="en-US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zh-CN" altLang="en-US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dirty="0">
                  <a:solidFill>
                    <a:schemeClr val="bg2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697" y="3794925"/>
                <a:ext cx="4572000" cy="412229"/>
              </a:xfrm>
              <a:prstGeom prst="rect">
                <a:avLst/>
              </a:prstGeom>
              <a:blipFill rotWithShape="1">
                <a:blip r:embed="rId4"/>
                <a:stretch>
                  <a:fillRect l="-9" t="-40" r="9" b="6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0" y="4327258"/>
                <a:ext cx="9303349" cy="7277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sz="1800" i="1" kern="100" smtClean="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altLang="zh-CN" sz="1800" i="1" kern="1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i="1" kern="1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altLang="zh-CN" sz="1800" i="1" kern="1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zh-CN" altLang="zh-CN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altLang="zh-CN" sz="1800" i="1" kern="1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zh-CN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altLang="zh-CN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sz="1800" i="1" kern="1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1800" i="1" kern="1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𝑒𝑥𝑝</m:t>
                      </m:r>
                      <m:r>
                        <a:rPr lang="en-US" altLang="zh-CN" sz="1800" i="1" kern="1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zh-CN" altLang="zh-CN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nary>
                        <m:naryPr>
                          <m:chr m:val="k"/>
                          <m:limLoc m:val="subSup"/>
                          <m:ctrlPr>
                            <a:rPr lang="zh-CN" altLang="zh-CN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zh-CN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/</m:t>
                          </m:r>
                        </m:e>
                      </m:nary>
                      <m:rad>
                        <m:radPr>
                          <m:degHide m:val="on"/>
                          <m:ctrlPr>
                            <a:rPr lang="zh-CN" altLang="zh-CN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</m:rad>
                      <m:r>
                        <a:rPr lang="en-US" altLang="zh-CN" sz="1800" i="1" kern="1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),</m:t>
                      </m:r>
                      <m:sSubSup>
                        <m:sSubSupPr>
                          <m:ctrlPr>
                            <a:rPr lang="zh-CN" altLang="zh-CN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altLang="zh-CN" sz="1800" i="1" kern="1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=(</m:t>
                      </m:r>
                      <m:nary>
                        <m:naryPr>
                          <m:chr m:val="s"/>
                          <m:limLoc m:val="subSup"/>
                          <m:ctrlPr>
                            <a:rPr lang="zh-CN" altLang="zh-CN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altLang="zh-CN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altLang="zh-CN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/</m:t>
                          </m:r>
                        </m:e>
                      </m:nary>
                      <m:sSubSup>
                        <m:sSubSupPr>
                          <m:ctrlPr>
                            <a:rPr lang="zh-CN" altLang="zh-CN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altLang="zh-CN" sz="1800" i="1" kern="1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zh-CN" altLang="zh-CN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altLang="zh-CN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sz="1800" i="1" kern="1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+(</m:t>
                      </m:r>
                      <m:r>
                        <a:rPr lang="en-US" altLang="zh-CN" sz="1800" i="1" kern="1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CN" sz="1800" i="1" kern="1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−</m:t>
                      </m:r>
                      <m:nary>
                        <m:naryPr>
                          <m:chr m:val="s"/>
                          <m:limLoc m:val="subSup"/>
                          <m:ctrlPr>
                            <a:rPr lang="zh-CN" altLang="zh-CN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altLang="zh-CN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altLang="zh-CN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/</m:t>
                          </m:r>
                        </m:e>
                      </m:nary>
                      <m:sSubSup>
                        <m:sSubSupPr>
                          <m:ctrlPr>
                            <a:rPr lang="zh-CN" altLang="zh-CN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altLang="zh-CN" sz="1800" i="1" kern="1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)</m:t>
                      </m:r>
                      <m:sSub>
                        <m:sSubPr>
                          <m:ctrlPr>
                            <a:rPr lang="zh-CN" altLang="zh-CN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1800" i="1" kern="1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800" i="1" kern="1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zh-CN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sz="1800" i="1" kern="1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1800" i="1" kern="1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𝑗</m:t>
                      </m:r>
                      <m:r>
                        <a:rPr lang="en-US" altLang="zh-CN" sz="1800" i="1" kern="1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i="1" kern="1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CN" sz="1800" i="1" kern="1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,…,</m:t>
                      </m:r>
                      <m:r>
                        <a:rPr lang="en-US" altLang="zh-CN" sz="1800" i="1" kern="1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altLang="zh-CN" sz="1800" i="1" kern="1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zh-CN" altLang="zh-CN" sz="1800" kern="100" dirty="0">
                  <a:solidFill>
                    <a:schemeClr val="bg2"/>
                  </a:solidFill>
                  <a:effectLst/>
                  <a:latin typeface="等线" panose="02010600030101010101" charset="-122"/>
                  <a:ea typeface="等线" panose="02010600030101010101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27258"/>
                <a:ext cx="9303349" cy="727700"/>
              </a:xfrm>
              <a:prstGeom prst="rect">
                <a:avLst/>
              </a:prstGeom>
              <a:blipFill rotWithShape="1">
                <a:blip r:embed="rId5"/>
                <a:stretch>
                  <a:fillRect t="-51" r="6" b="4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形用户界面&#10;&#10;AI 生成的内容可能不正确。"/>
          <p:cNvPicPr>
            <a:picLocks noChangeAspect="1"/>
          </p:cNvPicPr>
          <p:nvPr/>
        </p:nvPicPr>
        <p:blipFill>
          <a:blip r:embed="rId1"/>
          <a:srcRect b="6268"/>
          <a:stretch>
            <a:fillRect/>
          </a:stretch>
        </p:blipFill>
        <p:spPr>
          <a:xfrm>
            <a:off x="20" y="961"/>
            <a:ext cx="9143980" cy="514253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表格 17"/>
          <p:cNvGraphicFramePr>
            <a:graphicFrameLocks noGrp="1"/>
          </p:cNvGraphicFramePr>
          <p:nvPr/>
        </p:nvGraphicFramePr>
        <p:xfrm>
          <a:off x="621591" y="482599"/>
          <a:ext cx="7900819" cy="4178304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781554"/>
                <a:gridCol w="1133283"/>
                <a:gridCol w="902840"/>
                <a:gridCol w="985535"/>
                <a:gridCol w="1249056"/>
                <a:gridCol w="948047"/>
                <a:gridCol w="948047"/>
                <a:gridCol w="952457"/>
              </a:tblGrid>
              <a:tr h="2856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 dirty="0">
                          <a:solidFill>
                            <a:schemeClr val="bg2"/>
                          </a:solidFill>
                          <a:effectLst/>
                        </a:rPr>
                        <a:t>Feature</a:t>
                      </a:r>
                      <a:endParaRPr lang="en-US" sz="700" b="1" i="0" u="none" strike="noStrike" cap="none" spc="0" dirty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DeepSeek LLM (Base)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DeepSeek Coder (Base)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DeepSeek MoE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DeepSeek V2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DeepSeek Coder V2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DeepSeek V3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DeepSeek R1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6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Model Type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Base LLM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Code-specific LLM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Mixture of Experts (MoE)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MoE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MoE Code LLM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MoE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 dirty="0">
                          <a:solidFill>
                            <a:schemeClr val="bg2"/>
                          </a:solidFill>
                          <a:effectLst/>
                        </a:rPr>
                        <a:t>Reasoning-focused LLM</a:t>
                      </a:r>
                      <a:endParaRPr lang="en-US" sz="700" b="1" i="0" u="none" strike="noStrike" cap="none" spc="0" dirty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6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Architecture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Decoder-only Transformer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 dirty="0">
                          <a:solidFill>
                            <a:schemeClr val="bg2"/>
                          </a:solidFill>
                          <a:effectLst/>
                        </a:rPr>
                        <a:t>Decoder-only Transformer</a:t>
                      </a:r>
                      <a:endParaRPr lang="en-US" sz="700" b="1" i="0" u="none" strike="noStrike" cap="none" spc="0" dirty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Varies, GShard, DeepSeekMoE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MLA, DeepSeekMoE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MLA, DeepSeekMoE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MLA, DeepSeekMoE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MLA, DeepSeekMoE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761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Total Parameters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7B, 67B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1.3B, 6.7B, 33B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2B, 16B, 145B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236B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16B, 236B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671B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Unknown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6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Activated Parameters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 dirty="0">
                          <a:solidFill>
                            <a:schemeClr val="bg2"/>
                          </a:solidFill>
                          <a:effectLst/>
                        </a:rPr>
                        <a:t>N/A</a:t>
                      </a:r>
                      <a:endParaRPr lang="en-US" sz="700" b="1" i="0" u="none" strike="noStrike" cap="none" spc="0" dirty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N/A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0.2B - 22.2B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21B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 dirty="0">
                          <a:solidFill>
                            <a:schemeClr val="bg2"/>
                          </a:solidFill>
                          <a:effectLst/>
                        </a:rPr>
                        <a:t>2.4B, 21B</a:t>
                      </a:r>
                      <a:endParaRPr lang="en-US" sz="700" b="1" i="0" u="none" strike="noStrike" cap="none" spc="0" dirty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37B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Unknown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761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Context Length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N/A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16K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4K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128K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128K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128K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Unknown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761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Training Data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2T Tokens (En, Ch)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2T Tokens (Code)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100B - 2T Tokens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8.1T Tokens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10.2T Tokens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14.8T Tokens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Unknown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761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Vocabulary Size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Unknown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32,000</a:t>
                      </a:r>
                      <a:endParaRPr lang="en-US" altLang="zh-CN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Unknown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100K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Unknown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Unknown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Unknown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6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Attention Mechanism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 cap="none" spc="0" dirty="0">
                          <a:solidFill>
                            <a:schemeClr val="bg2"/>
                          </a:solidFill>
                          <a:effectLst/>
                          <a:latin typeface="Kepler"/>
                          <a:ea typeface="等线" panose="02010600030101010101" charset="-122"/>
                        </a:rPr>
                        <a:t>GQA</a:t>
                      </a:r>
                      <a:endParaRPr lang="en-US" sz="700" b="1" i="0" u="none" strike="noStrike" cap="none" spc="0" dirty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 cap="none" spc="0" dirty="0">
                          <a:solidFill>
                            <a:schemeClr val="bg2"/>
                          </a:solidFill>
                          <a:effectLst/>
                          <a:latin typeface="Kepler"/>
                          <a:ea typeface="等线" panose="02010600030101010101" charset="-122"/>
                        </a:rPr>
                        <a:t>GQA</a:t>
                      </a:r>
                      <a:endParaRPr lang="en-US" sz="700" b="1" i="0" u="none" strike="noStrike" cap="none" spc="0" dirty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Multi-Head Attention (MHA)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Multi-head Latent Attention (MLA)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MLA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MLA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MLA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73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Expert Specialization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N/A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N/A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Fine-grained expert segmentation, Shared expert isolation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Fine-grained expert segmentation, Shared expert isolation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Fine-grained expert segmentation, Shared expert isolation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Fine-grained expert segmentation, Shared expert isolation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Fine-grained expert segmentation, Shared expert isolation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6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Load Balancing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N/A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N/A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Auxiliary Loss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Auxiliary Loss, Device-Limited Routing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Device-Limited Routing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Auxiliary-Loss-Free Strategy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Auxiliary-Loss-Free Strategy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4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Key Innovations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Scaling Laws, Hyperparameter Selection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High-Quality Project-Level Code Corpus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Expert Specialization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KV Cache Compression, Economical Training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Continued Pre-training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Multi-Token Prediction, FP8 Training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Reasoning-Oriented RL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4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Performance Highlights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Surpasses LLaMA-2 70B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Outperforms Codex, GPT-3.5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Comparable to GShard 2.9B, LLaMA2 7B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Top-tier open-source model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Comparable to GPT4-Turbo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Comparable to GPT-4o, Claude-3.5-Sonnet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Outperforms DeepSeek-V3 in STEM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761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Licensing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Open-Source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Permissive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Open-Source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Open-Source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Open-Source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Open-Source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Open-Source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6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 dirty="0">
                          <a:solidFill>
                            <a:schemeClr val="bg2"/>
                          </a:solidFill>
                          <a:effectLst/>
                        </a:rPr>
                        <a:t>Intended Use</a:t>
                      </a:r>
                      <a:endParaRPr lang="en-US" sz="700" b="1" i="0" u="none" strike="noStrike" cap="none" spc="0" dirty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Advancing Open-Source LLMs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Code Generation, Infilling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Parameter-Efficient Language Modeling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Strong, Economical, Efficient Language Model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Code Intelligence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>
                          <a:solidFill>
                            <a:schemeClr val="bg2"/>
                          </a:solidFill>
                          <a:effectLst/>
                        </a:rPr>
                        <a:t>General Language Tasks</a:t>
                      </a:r>
                      <a:endParaRPr lang="en-US" sz="700" b="1" i="0" u="none" strike="noStrike" cap="none" spc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cap="none" spc="0" dirty="0">
                          <a:solidFill>
                            <a:schemeClr val="bg2"/>
                          </a:solidFill>
                          <a:effectLst/>
                        </a:rPr>
                        <a:t>Reasoning and Data Analysis</a:t>
                      </a:r>
                      <a:endParaRPr lang="en-US" sz="700" b="1" i="0" u="none" strike="noStrike" cap="none" spc="0" dirty="0">
                        <a:solidFill>
                          <a:schemeClr val="bg2"/>
                        </a:solidFill>
                        <a:effectLst/>
                        <a:latin typeface="Kepler"/>
                        <a:ea typeface="等线" panose="02010600030101010101" charset="-122"/>
                      </a:endParaRPr>
                    </a:p>
                  </a:txBody>
                  <a:tcPr marL="17437" marR="17437" marT="13633" marB="3487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20" name="Text 4"/>
          <p:cNvSpPr/>
          <p:nvPr/>
        </p:nvSpPr>
        <p:spPr>
          <a:xfrm>
            <a:off x="256946" y="205740"/>
            <a:ext cx="173736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 err="1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DeepSeek系列模型</a:t>
            </a:r>
            <a:endParaRPr lang="en-US" sz="975" dirty="0">
              <a:solidFill>
                <a:schemeClr val="bg2"/>
              </a:solidFill>
            </a:endParaRPr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文本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892" y="620378"/>
            <a:ext cx="6761164" cy="420233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4"/>
          <p:cNvSpPr/>
          <p:nvPr/>
        </p:nvSpPr>
        <p:spPr>
          <a:xfrm>
            <a:off x="256946" y="205740"/>
            <a:ext cx="173736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 err="1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DeepSeek</a:t>
            </a:r>
            <a:r>
              <a:rPr lang="zh-CN" altLang="en-US" sz="97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训练</a:t>
            </a:r>
            <a:endParaRPr lang="en-US" sz="975" dirty="0">
              <a:solidFill>
                <a:schemeClr val="bg2"/>
              </a:solidFill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  <p:pic>
        <p:nvPicPr>
          <p:cNvPr id="12" name="图片 11" descr="图示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7" y="562530"/>
            <a:ext cx="7175051" cy="401843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4"/>
          <p:cNvSpPr/>
          <p:nvPr/>
        </p:nvSpPr>
        <p:spPr>
          <a:xfrm>
            <a:off x="256946" y="205740"/>
            <a:ext cx="173736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GPRO</a:t>
            </a:r>
            <a:endParaRPr lang="en-US" sz="975" dirty="0">
              <a:solidFill>
                <a:schemeClr val="bg2"/>
              </a:solidFill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  <p:pic>
        <p:nvPicPr>
          <p:cNvPr id="12" name="图片 11" descr="图示, 示意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029" y="2571750"/>
            <a:ext cx="3885829" cy="2454841"/>
          </a:xfrm>
          <a:prstGeom prst="rect">
            <a:avLst/>
          </a:prstGeom>
        </p:spPr>
      </p:pic>
      <p:pic>
        <p:nvPicPr>
          <p:cNvPr id="14" name="图片 13" descr="图示&#10;&#10;描述已自动生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01" y="2764064"/>
            <a:ext cx="3537800" cy="2217021"/>
          </a:xfrm>
          <a:prstGeom prst="rect">
            <a:avLst/>
          </a:prstGeom>
        </p:spPr>
      </p:pic>
      <p:pic>
        <p:nvPicPr>
          <p:cNvPr id="16" name="图片 15" descr="图片包含 图示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56" y="747563"/>
            <a:ext cx="6128658" cy="155339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4"/>
          <p:cNvSpPr/>
          <p:nvPr/>
        </p:nvSpPr>
        <p:spPr>
          <a:xfrm>
            <a:off x="256946" y="205740"/>
            <a:ext cx="173736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altLang="zh-CN" sz="97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Multi token prediction</a:t>
            </a:r>
            <a:endParaRPr lang="en-US" sz="975" dirty="0">
              <a:solidFill>
                <a:schemeClr val="bg2"/>
              </a:solidFill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  <p:pic>
        <p:nvPicPr>
          <p:cNvPr id="12" name="图片 11" descr="图示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200" y="986330"/>
            <a:ext cx="4571971" cy="2350208"/>
          </a:xfrm>
          <a:prstGeom prst="rect">
            <a:avLst/>
          </a:prstGeom>
        </p:spPr>
      </p:pic>
      <p:pic>
        <p:nvPicPr>
          <p:cNvPr id="14" name="图片 13" descr="图示&#10;&#10;中度可信度描述已自动生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829" y="791122"/>
            <a:ext cx="4151086" cy="2740624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494972" y="4013200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输出</a:t>
            </a:r>
            <a:r>
              <a:rPr lang="en-US" altLang="zh-CN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个</a:t>
            </a:r>
            <a:r>
              <a:rPr lang="en-US" altLang="zh-CN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token</a:t>
            </a:r>
            <a:r>
              <a:rPr lang="zh-CN" altLang="en-US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到输出</a:t>
            </a:r>
            <a:r>
              <a:rPr lang="en-US" altLang="zh-CN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4</a:t>
            </a:r>
            <a:r>
              <a:rPr lang="zh-CN" altLang="en-US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个</a:t>
            </a:r>
            <a:endParaRPr lang="zh-CN" altLang="en-US" dirty="0">
              <a:solidFill>
                <a:schemeClr val="bg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文本, 信件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3174" y="570168"/>
            <a:ext cx="4451212" cy="2079291"/>
          </a:xfrm>
          <a:prstGeom prst="rect">
            <a:avLst/>
          </a:prstGeom>
        </p:spPr>
      </p:pic>
      <p:pic>
        <p:nvPicPr>
          <p:cNvPr id="18" name="图片 17" descr="表格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72" y="3045185"/>
            <a:ext cx="4914900" cy="184043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780314" y="1631585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将</a:t>
            </a:r>
            <a:r>
              <a:rPr lang="en-US" altLang="zh-CN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Post training</a:t>
            </a:r>
            <a:r>
              <a:rPr lang="zh-CN" altLang="en-US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统一</a:t>
            </a:r>
            <a:endParaRPr lang="zh-CN" altLang="en-US" dirty="0">
              <a:solidFill>
                <a:schemeClr val="bg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2434771" y="204140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用志不分，乃凝于神。</a:t>
            </a:r>
            <a:endParaRPr lang="zh-CN" altLang="en-US" dirty="0">
              <a:solidFill>
                <a:schemeClr val="bg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767943" y="261715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—</a:t>
            </a:r>
            <a:r>
              <a:rPr lang="zh-CN" altLang="en-US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庄子</a:t>
            </a:r>
            <a:endParaRPr lang="zh-CN" altLang="en-US" dirty="0">
              <a:solidFill>
                <a:schemeClr val="bg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9" name="图片 8" descr="徽标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753466"/>
            <a:ext cx="3735188" cy="124307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240" y="2070259"/>
            <a:ext cx="7589520" cy="102870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7425"/>
              </a:lnSpc>
              <a:buNone/>
            </a:pPr>
            <a:endParaRPr lang="en-US" sz="5710" dirty="0">
              <a:solidFill>
                <a:schemeClr val="bg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" name="Text 0"/>
          <p:cNvSpPr/>
          <p:nvPr/>
        </p:nvSpPr>
        <p:spPr>
          <a:xfrm>
            <a:off x="703174" y="642938"/>
            <a:ext cx="5577840" cy="77152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5445"/>
              </a:lnSpc>
              <a:buNone/>
            </a:pPr>
            <a:r>
              <a:rPr lang="zh-CN" altLang="en-US" sz="4190" b="1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自回归模型</a:t>
            </a:r>
            <a:endParaRPr lang="en-US" sz="4190" dirty="0">
              <a:solidFill>
                <a:schemeClr val="bg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7" name="图片 6" descr="图示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974" y="1501165"/>
            <a:ext cx="4566948" cy="1597794"/>
          </a:xfrm>
          <a:prstGeom prst="rect">
            <a:avLst/>
          </a:prstGeom>
        </p:spPr>
      </p:pic>
      <p:pic>
        <p:nvPicPr>
          <p:cNvPr id="13" name="图片 12" descr="图标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790" y="1414463"/>
            <a:ext cx="4083699" cy="1877069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264077" y="3879885"/>
            <a:ext cx="4685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训练：根据前文历史预测下一个</a:t>
            </a:r>
            <a:r>
              <a:rPr lang="en-US" altLang="zh-CN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token</a:t>
            </a:r>
            <a:r>
              <a:rPr lang="zh-CN" altLang="en-US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的概率</a:t>
            </a:r>
            <a:endParaRPr lang="en-US" altLang="zh-CN" dirty="0">
              <a:solidFill>
                <a:schemeClr val="bg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推理：每次预测一个</a:t>
            </a:r>
            <a:r>
              <a:rPr lang="en-US" altLang="zh-CN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token</a:t>
            </a:r>
            <a:endParaRPr lang="zh-CN" altLang="en-US" dirty="0">
              <a:solidFill>
                <a:schemeClr val="bg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/>
              <p:cNvSpPr txBox="1"/>
              <p:nvPr/>
            </p:nvSpPr>
            <p:spPr>
              <a:xfrm>
                <a:off x="5150167" y="3841343"/>
                <a:ext cx="4572000" cy="659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zh-CN" alt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sub>
                          </m:sSub>
                          <m:d>
                            <m:dPr>
                              <m:sepChr m:val="∣"/>
                              <m:ctrlPr>
                                <a:rPr lang="zh-CN" alt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zh-CN" alt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chemeClr val="bg2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167" y="3841343"/>
                <a:ext cx="4572000" cy="659219"/>
              </a:xfrm>
              <a:prstGeom prst="rect">
                <a:avLst/>
              </a:prstGeom>
              <a:blipFill rotWithShape="1">
                <a:blip r:embed="rId3"/>
                <a:stretch>
                  <a:fillRect l="-7" t="-35" r="7" b="4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4"/>
          <p:cNvSpPr/>
          <p:nvPr/>
        </p:nvSpPr>
        <p:spPr>
          <a:xfrm>
            <a:off x="256946" y="205740"/>
            <a:ext cx="173736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>
                <a:solidFill>
                  <a:srgbClr val="FFFFFF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Slide 6: DeepSeek系列模型...</a:t>
            </a:r>
            <a:endParaRPr lang="en-US" sz="975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  <p:pic>
        <p:nvPicPr>
          <p:cNvPr id="12" name="图片 11" descr="图表, 折线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15" y="507659"/>
            <a:ext cx="7797800" cy="424699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, 日程表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70416"/>
            <a:ext cx="9144000" cy="440266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4"/>
          <p:cNvSpPr/>
          <p:nvPr/>
        </p:nvSpPr>
        <p:spPr>
          <a:xfrm>
            <a:off x="256946" y="205740"/>
            <a:ext cx="182880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altLang="zh-CN" sz="975" dirty="0">
                <a:solidFill>
                  <a:schemeClr val="bg2"/>
                </a:solidFill>
                <a:latin typeface="Kepler"/>
                <a:ea typeface="仿宋" panose="02010609060101010101" pitchFamily="49" charset="-122"/>
                <a:cs typeface="Microsoft Himalaya" panose="01010100010101010101" pitchFamily="2" charset="0"/>
              </a:rPr>
              <a:t>Minimax-01</a:t>
            </a:r>
            <a:endParaRPr lang="en-US" sz="975" dirty="0">
              <a:solidFill>
                <a:schemeClr val="bg2"/>
              </a:solidFill>
              <a:latin typeface="Kepler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  <p:pic>
        <p:nvPicPr>
          <p:cNvPr id="12" name="图片 11" descr="图示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660" y="657793"/>
            <a:ext cx="3025410" cy="359911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98286" y="1190172"/>
            <a:ext cx="24785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混合架构  </a:t>
            </a:r>
            <a:endParaRPr lang="en-US" altLang="zh-CN" dirty="0">
              <a:solidFill>
                <a:schemeClr val="bg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混层  </a:t>
            </a:r>
            <a:r>
              <a:rPr lang="en-US" altLang="zh-CN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：</a:t>
            </a:r>
            <a:r>
              <a:rPr lang="en-US" altLang="zh-CN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M</a:t>
            </a:r>
            <a:r>
              <a:rPr lang="zh-CN" altLang="en-US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的混合方案</a:t>
            </a:r>
            <a:endParaRPr lang="en-US" altLang="zh-CN" dirty="0">
              <a:solidFill>
                <a:schemeClr val="bg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456B </a:t>
            </a:r>
            <a:r>
              <a:rPr lang="zh-CN" altLang="en-US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验证了</a:t>
            </a:r>
            <a:r>
              <a:rPr lang="en-US" altLang="zh-CN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scaling</a:t>
            </a:r>
            <a:endParaRPr lang="en-US" altLang="zh-CN" dirty="0">
              <a:solidFill>
                <a:schemeClr val="bg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4"/>
          <p:cNvSpPr/>
          <p:nvPr/>
        </p:nvSpPr>
        <p:spPr>
          <a:xfrm>
            <a:off x="256946" y="205740"/>
            <a:ext cx="182880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altLang="zh-CN" sz="97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Minimax-01</a:t>
            </a:r>
            <a:endParaRPr lang="en-US" sz="975" dirty="0">
              <a:solidFill>
                <a:schemeClr val="bg2"/>
              </a:solidFill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98286" y="1190172"/>
            <a:ext cx="28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混合架构  </a:t>
            </a:r>
            <a:endParaRPr lang="en-US" altLang="zh-CN" dirty="0">
              <a:solidFill>
                <a:schemeClr val="bg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混头 多头注意力机制分割</a:t>
            </a:r>
            <a:endParaRPr lang="en-US" altLang="zh-CN" dirty="0">
              <a:solidFill>
                <a:schemeClr val="bg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3" name="图片 2" descr="图示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968" y="1384140"/>
            <a:ext cx="4062376" cy="182178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4"/>
          <p:cNvSpPr/>
          <p:nvPr/>
        </p:nvSpPr>
        <p:spPr>
          <a:xfrm>
            <a:off x="256946" y="205740"/>
            <a:ext cx="182880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>
                <a:solidFill>
                  <a:schemeClr val="bg2"/>
                </a:solidFill>
              </a:rPr>
              <a:t>ARWKV</a:t>
            </a:r>
            <a:endParaRPr lang="en-US" sz="975" dirty="0">
              <a:solidFill>
                <a:schemeClr val="bg2"/>
              </a:solidFill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  <p:pic>
        <p:nvPicPr>
          <p:cNvPr id="12" name="图片 11" descr="图示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766" y="668738"/>
            <a:ext cx="3310149" cy="368736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171346" y="1245382"/>
            <a:ext cx="26084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替换</a:t>
            </a:r>
            <a:r>
              <a:rPr lang="en-US" altLang="zh-CN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attention, </a:t>
            </a:r>
            <a:endParaRPr lang="en-US" altLang="zh-CN" dirty="0">
              <a:solidFill>
                <a:schemeClr val="bg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从</a:t>
            </a:r>
            <a:r>
              <a:rPr lang="en-US" altLang="zh-CN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Transformer</a:t>
            </a:r>
            <a:r>
              <a:rPr lang="zh-CN" altLang="en-US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架构迁移</a:t>
            </a:r>
            <a:endParaRPr lang="en-US" altLang="zh-CN" dirty="0">
              <a:solidFill>
                <a:schemeClr val="bg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200RMB </a:t>
            </a:r>
            <a:r>
              <a:rPr lang="zh-CN" altLang="en-US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获得</a:t>
            </a:r>
            <a:r>
              <a:rPr lang="en-US" altLang="zh-CN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RNN</a:t>
            </a:r>
            <a:r>
              <a:rPr lang="zh-CN" altLang="en-US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版本</a:t>
            </a:r>
            <a:r>
              <a:rPr lang="en-US" altLang="zh-CN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R1</a:t>
            </a:r>
            <a:endParaRPr lang="en-US" altLang="zh-CN" dirty="0">
              <a:solidFill>
                <a:schemeClr val="bg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dirty="0">
              <a:solidFill>
                <a:schemeClr val="bg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15886" y="2016036"/>
            <a:ext cx="51199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  <a:latin typeface="Kepler"/>
                <a:ea typeface="仿宋" panose="02010609060101010101" pitchFamily="49" charset="-122"/>
              </a:rPr>
              <a:t>What is now proved was once only imagined.</a:t>
            </a:r>
            <a:endParaRPr lang="en-US" altLang="zh-CN" dirty="0">
              <a:solidFill>
                <a:schemeClr val="bg2"/>
              </a:solidFill>
              <a:latin typeface="Kepler"/>
              <a:ea typeface="仿宋" panose="02010609060101010101" pitchFamily="49" charset="-122"/>
            </a:endParaRPr>
          </a:p>
          <a:p>
            <a:endParaRPr lang="en-US" altLang="zh-CN" dirty="0">
              <a:solidFill>
                <a:schemeClr val="bg2"/>
              </a:solidFill>
              <a:latin typeface="Kepler"/>
              <a:ea typeface="仿宋" panose="02010609060101010101" pitchFamily="49" charset="-122"/>
            </a:endParaRPr>
          </a:p>
          <a:p>
            <a:r>
              <a:rPr lang="en-US" altLang="zh-CN" dirty="0">
                <a:solidFill>
                  <a:schemeClr val="bg2"/>
                </a:solidFill>
                <a:latin typeface="Kepler"/>
                <a:ea typeface="仿宋" panose="02010609060101010101" pitchFamily="49" charset="-122"/>
              </a:rPr>
              <a:t>                                                               —William Blake</a:t>
            </a:r>
            <a:endParaRPr lang="zh-CN" altLang="en-US" dirty="0">
              <a:solidFill>
                <a:schemeClr val="bg2"/>
              </a:solidFill>
              <a:latin typeface="Kepler"/>
              <a:ea typeface="仿宋" panose="02010609060101010101" pitchFamily="49" charset="-122"/>
            </a:endParaRPr>
          </a:p>
        </p:txBody>
      </p:sp>
      <p:pic>
        <p:nvPicPr>
          <p:cNvPr id="5" name="图片 4" descr="徽标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753466"/>
            <a:ext cx="3735188" cy="124307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765628" y="211986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如何达到更强的表达能力？</a:t>
            </a:r>
            <a:endParaRPr lang="zh-CN" altLang="en-US" dirty="0">
              <a:solidFill>
                <a:schemeClr val="bg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13" name="图片 12" descr="文本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4369" y="1094896"/>
            <a:ext cx="4770555" cy="241927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179285" y="1310697"/>
            <a:ext cx="35317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如何达到更强的表达能力？</a:t>
            </a:r>
            <a:endParaRPr lang="en-US" altLang="zh-CN" dirty="0">
              <a:solidFill>
                <a:schemeClr val="bg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dirty="0">
              <a:solidFill>
                <a:schemeClr val="bg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Transformer</a:t>
            </a:r>
            <a:r>
              <a:rPr lang="zh-CN" altLang="en-US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被约束在了</a:t>
            </a:r>
            <a:r>
              <a:rPr lang="en-US" altLang="zh-CN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tc^0</a:t>
            </a:r>
            <a:r>
              <a:rPr lang="zh-CN" altLang="en-US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范畴</a:t>
            </a:r>
            <a:endParaRPr lang="zh-CN" altLang="en-US" dirty="0">
              <a:solidFill>
                <a:schemeClr val="bg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7257" y="1425208"/>
            <a:ext cx="3563257" cy="144796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179285" y="1310697"/>
            <a:ext cx="365516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如何达到更强的表达能力？</a:t>
            </a:r>
            <a:endParaRPr lang="en-US" altLang="zh-CN" dirty="0">
              <a:solidFill>
                <a:schemeClr val="bg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dirty="0">
              <a:solidFill>
                <a:schemeClr val="bg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Transformer</a:t>
            </a:r>
            <a:r>
              <a:rPr lang="zh-CN" altLang="en-US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被约束在了</a:t>
            </a:r>
            <a:r>
              <a:rPr lang="en-US" altLang="zh-CN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tc^0</a:t>
            </a:r>
            <a:r>
              <a:rPr lang="zh-CN" altLang="en-US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范畴</a:t>
            </a:r>
            <a:endParaRPr lang="en-US" altLang="zh-CN" dirty="0">
              <a:solidFill>
                <a:schemeClr val="bg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dirty="0">
              <a:solidFill>
                <a:schemeClr val="bg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dirty="0">
              <a:solidFill>
                <a:schemeClr val="bg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非线性</a:t>
            </a:r>
            <a:r>
              <a:rPr lang="en-US" altLang="zh-CN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RNN</a:t>
            </a:r>
            <a:r>
              <a:rPr lang="zh-CN" altLang="en-US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，非线性状态更新策略</a:t>
            </a:r>
            <a:endParaRPr lang="en-US" altLang="zh-CN" dirty="0">
              <a:solidFill>
                <a:schemeClr val="bg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隐式模型</a:t>
            </a:r>
            <a:endParaRPr lang="zh-CN" altLang="en-US" dirty="0">
              <a:solidFill>
                <a:schemeClr val="bg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7257" y="1425208"/>
            <a:ext cx="3563257" cy="144796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ff_normal_150m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9940" y="848995"/>
            <a:ext cx="7666990" cy="319468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828675" y="35750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Large diffusion model</a:t>
            </a:r>
            <a:endParaRPr lang="en-US">
              <a:solidFill>
                <a:schemeClr val="bg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642938"/>
            <a:ext cx="5486400" cy="77152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5445"/>
              </a:lnSpc>
              <a:buNone/>
            </a:pPr>
            <a:r>
              <a:rPr lang="en-US" sz="4190" b="1" dirty="0" err="1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序列模型</a:t>
            </a:r>
            <a:endParaRPr lang="en-US" sz="4190" dirty="0">
              <a:solidFill>
                <a:schemeClr val="bg2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891540" y="1789938"/>
            <a:ext cx="530352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序列模型是处理序列数据的人工神经网络.</a:t>
            </a:r>
            <a:endParaRPr lang="en-US" sz="2115" dirty="0">
              <a:solidFill>
                <a:schemeClr val="bg2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891540" y="2498712"/>
            <a:ext cx="640080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序列数据例子：文本、音频、视频、时间序列数据.</a:t>
            </a:r>
            <a:endParaRPr lang="en-US" sz="2115" dirty="0">
              <a:solidFill>
                <a:schemeClr val="bg2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891540" y="3207487"/>
            <a:ext cx="466344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目标是捕捉序列中的依赖关系和模式.</a:t>
            </a:r>
            <a:endParaRPr lang="en-US" sz="2115" dirty="0">
              <a:solidFill>
                <a:schemeClr val="bg2"/>
              </a:solidFill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03174" y="1789938"/>
            <a:ext cx="85954" cy="400164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174" y="2498712"/>
            <a:ext cx="85954" cy="400164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174" y="3207487"/>
            <a:ext cx="85954" cy="40016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56946" y="205740"/>
            <a:ext cx="128016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 fontScale="92500"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Slide 3: 序列模型概述</a:t>
            </a:r>
            <a:endParaRPr lang="en-US" sz="975" dirty="0">
              <a:solidFill>
                <a:schemeClr val="bg2"/>
              </a:solidFill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  <p:sp>
        <p:nvSpPr>
          <p:cNvPr id="11" name="AutoShape 2"/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2"/>
              </a:solidFill>
            </a:endParaRPr>
          </a:p>
        </p:txBody>
      </p:sp>
      <p:pic>
        <p:nvPicPr>
          <p:cNvPr id="24" name="图片 23" descr="图示&#10;&#10;描述已自动生成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97" y="3767572"/>
            <a:ext cx="2047716" cy="1077232"/>
          </a:xfrm>
          <a:prstGeom prst="rect">
            <a:avLst/>
          </a:prstGeom>
        </p:spPr>
      </p:pic>
      <p:pic>
        <p:nvPicPr>
          <p:cNvPr id="25" name="图片 24" descr="图片包含 形状&#10;&#10;描述已自动生成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7057" y="3771914"/>
            <a:ext cx="1763763" cy="1080512"/>
          </a:xfrm>
          <a:prstGeom prst="rect">
            <a:avLst/>
          </a:prstGeom>
        </p:spPr>
      </p:pic>
      <p:pic>
        <p:nvPicPr>
          <p:cNvPr id="26" name="图片 25" descr="图示&#10;&#10;描述已自动生成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7004" y="3515784"/>
            <a:ext cx="1546592" cy="1546592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8881" y="3176538"/>
            <a:ext cx="1502230" cy="1837700"/>
          </a:xfrm>
          <a:prstGeom prst="rect">
            <a:avLst/>
          </a:prstGeom>
        </p:spPr>
      </p:pic>
      <p:sp>
        <p:nvSpPr>
          <p:cNvPr id="12" name="矩形: 圆角 11"/>
          <p:cNvSpPr/>
          <p:nvPr/>
        </p:nvSpPr>
        <p:spPr>
          <a:xfrm>
            <a:off x="815988" y="4868556"/>
            <a:ext cx="563934" cy="2033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00B0F0"/>
                </a:solidFill>
                <a:latin typeface="Kepler"/>
              </a:rPr>
              <a:t>RNN</a:t>
            </a:r>
            <a:endParaRPr lang="zh-CN" altLang="en-US" sz="1400" dirty="0">
              <a:solidFill>
                <a:srgbClr val="00B0F0"/>
              </a:solidFill>
              <a:latin typeface="Kepler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2535449" y="4867132"/>
            <a:ext cx="1111936" cy="2335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00B0F0"/>
                </a:solidFill>
                <a:latin typeface="Kepler"/>
              </a:rPr>
              <a:t>Convolution</a:t>
            </a:r>
            <a:endParaRPr lang="zh-CN" altLang="en-US" sz="1400" dirty="0">
              <a:solidFill>
                <a:srgbClr val="00B0F0"/>
              </a:solidFill>
              <a:latin typeface="Kepler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4448274" y="4875034"/>
            <a:ext cx="1109050" cy="2033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00B0F0"/>
                </a:solidFill>
                <a:latin typeface="Kepler"/>
              </a:rPr>
              <a:t>Neural ODE</a:t>
            </a:r>
            <a:endParaRPr lang="zh-CN" altLang="en-US" sz="1400" dirty="0">
              <a:solidFill>
                <a:srgbClr val="00B0F0"/>
              </a:solidFill>
              <a:latin typeface="Kepler"/>
            </a:endParaRPr>
          </a:p>
        </p:txBody>
      </p:sp>
      <p:sp>
        <p:nvSpPr>
          <p:cNvPr id="16" name="矩形: 圆角 15"/>
          <p:cNvSpPr/>
          <p:nvPr/>
        </p:nvSpPr>
        <p:spPr>
          <a:xfrm>
            <a:off x="7707677" y="4868556"/>
            <a:ext cx="1008860" cy="19848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00B0F0"/>
                </a:solidFill>
                <a:latin typeface="Kepler"/>
              </a:rPr>
              <a:t>DEQ</a:t>
            </a:r>
            <a:endParaRPr lang="zh-CN" altLang="en-US" sz="1400" dirty="0">
              <a:solidFill>
                <a:srgbClr val="00B0F0"/>
              </a:solidFill>
              <a:latin typeface="Kepler"/>
            </a:endParaRPr>
          </a:p>
        </p:txBody>
      </p:sp>
      <p:pic>
        <p:nvPicPr>
          <p:cNvPr id="17" name="图片 16" descr="图示&#10;&#10;描述已自动生成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76943" y="3344260"/>
            <a:ext cx="1215397" cy="1579399"/>
          </a:xfrm>
          <a:prstGeom prst="rect">
            <a:avLst/>
          </a:prstGeom>
        </p:spPr>
      </p:pic>
      <p:sp>
        <p:nvSpPr>
          <p:cNvPr id="15" name="矩形: 圆角 14"/>
          <p:cNvSpPr/>
          <p:nvPr/>
        </p:nvSpPr>
        <p:spPr>
          <a:xfrm>
            <a:off x="6076943" y="4863893"/>
            <a:ext cx="1008860" cy="19848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00B0F0"/>
                </a:solidFill>
                <a:latin typeface="Kepler"/>
              </a:rPr>
              <a:t>Attention</a:t>
            </a:r>
            <a:endParaRPr lang="zh-CN" altLang="en-US" sz="1400" dirty="0">
              <a:solidFill>
                <a:srgbClr val="00B0F0"/>
              </a:solidFill>
              <a:latin typeface="Keple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642938"/>
            <a:ext cx="3657600" cy="77152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5445"/>
              </a:lnSpc>
              <a:buNone/>
            </a:pPr>
            <a:r>
              <a:rPr lang="en-US" sz="4190" b="1" dirty="0" err="1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感谢</a:t>
            </a:r>
            <a:endParaRPr lang="en-US" sz="4190" dirty="0">
              <a:solidFill>
                <a:schemeClr val="bg2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891540" y="1789938"/>
            <a:ext cx="201168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感谢您的聆听！</a:t>
            </a:r>
            <a:endParaRPr lang="en-US" sz="2115" dirty="0">
              <a:solidFill>
                <a:schemeClr val="bg2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891540" y="2498712"/>
            <a:ext cx="237744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欢迎提问和交流。</a:t>
            </a:r>
            <a:endParaRPr lang="en-US" sz="2115" dirty="0">
              <a:solidFill>
                <a:schemeClr val="bg2"/>
              </a:solidFill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03174" y="1789938"/>
            <a:ext cx="85954" cy="400164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174" y="2498712"/>
            <a:ext cx="85954" cy="400164"/>
          </a:xfrm>
          <a:prstGeom prst="rect">
            <a:avLst/>
          </a:prstGeom>
        </p:spPr>
      </p:pic>
      <p:pic>
        <p:nvPicPr>
          <p:cNvPr id="8" name="图片 7" descr="图形用户界面, QR 代码&#10;&#10;描述已自动生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145" y="540655"/>
            <a:ext cx="2665753" cy="363764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642938"/>
            <a:ext cx="3931920" cy="77152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5445"/>
              </a:lnSpc>
              <a:buNone/>
            </a:pPr>
            <a:r>
              <a:rPr lang="en-US" sz="4190" b="1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R1的目标：</a:t>
            </a:r>
            <a:endParaRPr lang="en-US" sz="4190" dirty="0">
              <a:solidFill>
                <a:schemeClr val="bg2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891540" y="1789938"/>
            <a:ext cx="438912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通过强化学习提升LLM的推理能力.</a:t>
            </a:r>
            <a:endParaRPr lang="en-US" sz="2115" dirty="0">
              <a:solidFill>
                <a:schemeClr val="bg2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891540" y="2498712"/>
            <a:ext cx="438912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在STEM相关问题上取得显著提升.</a:t>
            </a:r>
            <a:endParaRPr lang="en-US" sz="2115" dirty="0">
              <a:solidFill>
                <a:schemeClr val="bg2"/>
              </a:solidFill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03174" y="1789938"/>
            <a:ext cx="85954" cy="400164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174" y="2498712"/>
            <a:ext cx="85954" cy="40016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56946" y="205740"/>
            <a:ext cx="182880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 err="1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DeepSeek</a:t>
            </a:r>
            <a:r>
              <a:rPr lang="en-US" sz="97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 R1：推理</a:t>
            </a:r>
            <a:endParaRPr lang="en-US" sz="975" dirty="0">
              <a:solidFill>
                <a:schemeClr val="bg2"/>
              </a:solidFill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642938"/>
            <a:ext cx="3749040" cy="77152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5445"/>
              </a:lnSpc>
              <a:buNone/>
            </a:pPr>
            <a:r>
              <a:rPr lang="en-US" sz="4190" b="1" dirty="0" err="1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关键技术</a:t>
            </a:r>
            <a:r>
              <a:rPr lang="en-US" sz="4190" b="1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：</a:t>
            </a:r>
            <a:endParaRPr lang="en-US" sz="4190" dirty="0">
              <a:solidFill>
                <a:schemeClr val="bg2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879653" y="1789938"/>
            <a:ext cx="704088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730"/>
              </a:lnSpc>
              <a:buNone/>
            </a:pPr>
            <a:r>
              <a:rPr lang="en-US" sz="1820" dirty="0" err="1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强化学习（RL</a:t>
            </a:r>
            <a:r>
              <a:rPr lang="en-US" sz="1820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）： 通过与环境交互，学习策略以最大化奖励.</a:t>
            </a:r>
            <a:endParaRPr lang="en-US" sz="1820" dirty="0">
              <a:solidFill>
                <a:schemeClr val="bg2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879653" y="2467337"/>
            <a:ext cx="7498080" cy="77152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730"/>
              </a:lnSpc>
              <a:buNone/>
            </a:pPr>
            <a:r>
              <a:rPr lang="en-US" sz="1820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Group Relative Policy Optimization (GRPO): 一种强化学习技术，通过最大化奖励，同时惩罚与参考策略的偏差，实现更好的对齐.</a:t>
            </a:r>
            <a:endParaRPr lang="en-US" sz="1820" dirty="0">
              <a:solidFill>
                <a:schemeClr val="bg2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879653" y="3513010"/>
            <a:ext cx="7589520" cy="77152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730"/>
              </a:lnSpc>
              <a:buNone/>
            </a:pPr>
            <a:r>
              <a:rPr lang="en-US" sz="1820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Cold Start Strategy: 使用混合数据源和模仿学习来引导模型训练，加速“顿悟”时刻的到来.</a:t>
            </a:r>
            <a:endParaRPr lang="en-US" sz="1820" dirty="0">
              <a:solidFill>
                <a:schemeClr val="bg2"/>
              </a:solidFill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03174" y="1789938"/>
            <a:ext cx="74066" cy="36878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174" y="2467337"/>
            <a:ext cx="74066" cy="368789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174" y="3513010"/>
            <a:ext cx="74066" cy="36878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56946" y="205740"/>
            <a:ext cx="182880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 err="1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DeepSeek</a:t>
            </a:r>
            <a:r>
              <a:rPr lang="en-US" sz="97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 R1：推理</a:t>
            </a:r>
            <a:endParaRPr lang="en-US" sz="975" dirty="0">
              <a:solidFill>
                <a:schemeClr val="bg2"/>
              </a:solidFill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642938"/>
            <a:ext cx="3931920" cy="77152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5445"/>
              </a:lnSpc>
              <a:buNone/>
            </a:pPr>
            <a:r>
              <a:rPr lang="en-US" sz="4190" b="1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R1的优势：</a:t>
            </a:r>
            <a:endParaRPr lang="en-US" sz="4190" dirty="0">
              <a:solidFill>
                <a:schemeClr val="bg2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891540" y="1789938"/>
            <a:ext cx="6492240" cy="82296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在知识型基准测试（如MMLU、MMLU-Pro和GPQA Diamond）上表现出色.</a:t>
            </a:r>
            <a:endParaRPr lang="en-US" sz="2115" dirty="0">
              <a:solidFill>
                <a:schemeClr val="bg2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891540" y="2898877"/>
            <a:ext cx="7406640" cy="82296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在长文本QA任务（FRAMES）上表现出色，展示了强大的文档分析能力.</a:t>
            </a:r>
            <a:endParaRPr lang="en-US" sz="2115" dirty="0">
              <a:solidFill>
                <a:schemeClr val="bg2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891540" y="4007301"/>
            <a:ext cx="566928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在事实性基准测试（SimpleQA）上表现出色.</a:t>
            </a:r>
            <a:endParaRPr lang="en-US" sz="2115" dirty="0">
              <a:solidFill>
                <a:schemeClr val="bg2"/>
              </a:solidFill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03174" y="1789938"/>
            <a:ext cx="85954" cy="400164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174" y="2898877"/>
            <a:ext cx="85954" cy="400164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3174" y="4007301"/>
            <a:ext cx="85954" cy="40016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56946" y="205740"/>
            <a:ext cx="182880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 err="1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DeepSeek</a:t>
            </a:r>
            <a:r>
              <a:rPr lang="en-US" sz="97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 R1：推理</a:t>
            </a:r>
            <a:endParaRPr lang="en-US" sz="975" dirty="0">
              <a:solidFill>
                <a:schemeClr val="bg2"/>
              </a:solidFill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883653"/>
            <a:ext cx="4023360" cy="97726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6930"/>
              </a:lnSpc>
              <a:buNone/>
            </a:pPr>
            <a:r>
              <a:rPr lang="en-US" sz="5330" b="1" dirty="0" err="1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局限性</a:t>
            </a:r>
            <a:r>
              <a:rPr lang="en-US" sz="5330" b="1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：</a:t>
            </a:r>
            <a:endParaRPr lang="en-US" sz="5330" dirty="0">
              <a:solidFill>
                <a:schemeClr val="bg2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03174" y="2253882"/>
            <a:ext cx="7498080" cy="200596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80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在中文SimpleQA上表现不如DeepSeek-V3，原因是安全RL导致模型拒绝回答某些问题.</a:t>
            </a:r>
            <a:endParaRPr lang="en-US" sz="3805" dirty="0">
              <a:solidFill>
                <a:schemeClr val="bg2"/>
              </a:solidFill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03174" y="1819770"/>
            <a:ext cx="7464247" cy="43411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6946" y="205740"/>
            <a:ext cx="182880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 err="1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DeepSeek</a:t>
            </a:r>
            <a:r>
              <a:rPr lang="en-US" sz="97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 R1：推理</a:t>
            </a:r>
            <a:endParaRPr lang="en-US" sz="975" dirty="0">
              <a:solidFill>
                <a:schemeClr val="bg2"/>
              </a:solidFill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642938"/>
            <a:ext cx="2651760" cy="77152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5445"/>
              </a:lnSpc>
              <a:buNone/>
            </a:pPr>
            <a:r>
              <a:rPr lang="en-US" sz="4190" b="1" dirty="0" err="1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总结</a:t>
            </a:r>
            <a:r>
              <a:rPr lang="en-US" sz="4190" b="1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：</a:t>
            </a:r>
            <a:endParaRPr lang="en-US" sz="4190" dirty="0">
              <a:solidFill>
                <a:schemeClr val="bg2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886968" y="1789938"/>
            <a:ext cx="7498080" cy="82296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80"/>
              </a:lnSpc>
              <a:buNone/>
            </a:pPr>
            <a:r>
              <a:rPr lang="en-US" sz="1990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DeepSeek系列模型在LLM领域取得了显著进展，尤其是在推理能力方面.</a:t>
            </a:r>
            <a:endParaRPr lang="en-US" sz="1990" dirty="0">
              <a:solidFill>
                <a:schemeClr val="bg2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886968" y="2904534"/>
            <a:ext cx="7589520" cy="82296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80"/>
              </a:lnSpc>
              <a:buNone/>
            </a:pPr>
            <a:r>
              <a:rPr lang="en-US" sz="1990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RNN架构在Attention机制的演进中扮演了重要角色，为模型设计提供了新的思路.</a:t>
            </a:r>
            <a:endParaRPr lang="en-US" sz="1990" dirty="0">
              <a:solidFill>
                <a:schemeClr val="bg2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886968" y="4018617"/>
            <a:ext cx="749808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80"/>
              </a:lnSpc>
              <a:buNone/>
            </a:pPr>
            <a:r>
              <a:rPr lang="en-US" sz="1990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MiniMax-01的成功验证了RNN作为混合模型架构基础的可行性.</a:t>
            </a:r>
            <a:endParaRPr lang="en-US" sz="1990" dirty="0">
              <a:solidFill>
                <a:schemeClr val="bg2"/>
              </a:solidFill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03174" y="1789938"/>
            <a:ext cx="80467" cy="402736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174" y="2904534"/>
            <a:ext cx="80467" cy="402736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174" y="4018617"/>
            <a:ext cx="80467" cy="40273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56946" y="205740"/>
            <a:ext cx="173736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 err="1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总结与展望：RNN</a:t>
            </a:r>
            <a:endParaRPr lang="en-US" sz="975" dirty="0">
              <a:solidFill>
                <a:schemeClr val="bg2"/>
              </a:solidFill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642938"/>
            <a:ext cx="2651760" cy="77152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5445"/>
              </a:lnSpc>
              <a:buNone/>
            </a:pPr>
            <a:r>
              <a:rPr lang="en-US" sz="4190" b="1" dirty="0" err="1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展望</a:t>
            </a:r>
            <a:r>
              <a:rPr lang="en-US" sz="4190" b="1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：</a:t>
            </a:r>
            <a:endParaRPr lang="en-US" sz="4190" dirty="0">
              <a:solidFill>
                <a:schemeClr val="bg2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876910" y="1789938"/>
            <a:ext cx="7589520" cy="72009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3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RNN及其变体（如RWKV）在未来的大预言模型架构中具有广阔的应用前景.</a:t>
            </a:r>
            <a:endParaRPr lang="en-US" sz="1735" dirty="0">
              <a:solidFill>
                <a:schemeClr val="bg2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876910" y="2801664"/>
            <a:ext cx="5760720" cy="36004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3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探索更高效的线性Attention机制，提升长文本处理能力.</a:t>
            </a:r>
            <a:endParaRPr lang="en-US" sz="1735" dirty="0">
              <a:solidFill>
                <a:schemeClr val="bg2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876910" y="3461575"/>
            <a:ext cx="7406640" cy="36004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3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研究混合架构，结合不同Attention机制的优点，实现性能和效率的平衡.</a:t>
            </a:r>
            <a:endParaRPr lang="en-US" sz="1735" dirty="0">
              <a:solidFill>
                <a:schemeClr val="bg2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876910" y="4121487"/>
            <a:ext cx="5577840" cy="36004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3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加强对Scaling Law的研究，为模型扩展提供理论指导.</a:t>
            </a:r>
            <a:endParaRPr lang="en-US" sz="1735" dirty="0">
              <a:solidFill>
                <a:schemeClr val="bg2"/>
              </a:solidFill>
            </a:endParaRPr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03174" y="1789938"/>
            <a:ext cx="70409" cy="351301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174" y="2801664"/>
            <a:ext cx="70409" cy="351301"/>
          </a:xfrm>
          <a:prstGeom prst="rect">
            <a:avLst/>
          </a:prstGeom>
        </p:spPr>
      </p:pic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174" y="3461575"/>
            <a:ext cx="70409" cy="351301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3174" y="4121487"/>
            <a:ext cx="70409" cy="3513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56946" y="205740"/>
            <a:ext cx="173736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 err="1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总结与展望：RNN</a:t>
            </a:r>
            <a:endParaRPr lang="en-US" sz="975" dirty="0">
              <a:solidFill>
                <a:schemeClr val="bg2"/>
              </a:solidFill>
            </a:endParaRPr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4730" y="1769364"/>
            <a:ext cx="7589520" cy="164592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5940"/>
              </a:lnSpc>
              <a:buNone/>
            </a:pPr>
            <a:r>
              <a:rPr lang="en-US" sz="4570" b="1" dirty="0" err="1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Transformer的局限性与增强路径</a:t>
            </a:r>
            <a:endParaRPr lang="en-US" sz="457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891540" y="1789938"/>
            <a:ext cx="347472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 err="1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Transformer的局限性</a:t>
            </a:r>
            <a:r>
              <a:rPr lang="en-US" sz="211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：</a:t>
            </a:r>
            <a:endParaRPr lang="en-US" sz="2115" dirty="0">
              <a:solidFill>
                <a:schemeClr val="bg2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891540" y="2498712"/>
            <a:ext cx="530352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 err="1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增强状态追踪能力和表达能力的路径</a:t>
            </a:r>
            <a:r>
              <a:rPr lang="en-US" sz="211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：</a:t>
            </a:r>
            <a:endParaRPr lang="en-US" sz="2115" dirty="0">
              <a:solidFill>
                <a:schemeClr val="bg2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891540" y="3207487"/>
            <a:ext cx="7589520" cy="82296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 err="1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结论：克服Transformer的局限性需要结合新型架构设计和训练方法，以增强模型的状态追踪能力和表达能力</a:t>
            </a:r>
            <a:r>
              <a:rPr lang="en-US" sz="211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.</a:t>
            </a:r>
            <a:endParaRPr lang="en-US" sz="2115" dirty="0">
              <a:solidFill>
                <a:schemeClr val="bg2"/>
              </a:solidFill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03174" y="1789938"/>
            <a:ext cx="85954" cy="400164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174" y="2498712"/>
            <a:ext cx="85954" cy="400164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174" y="3207487"/>
            <a:ext cx="85954" cy="40016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876910" y="1789938"/>
            <a:ext cx="7498080" cy="72009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3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TC0复杂性约束： Transformers在计算表达上存在根本限制，无法完全识别常规语言或等效地表示有限状态机（FSM）.</a:t>
            </a:r>
            <a:endParaRPr lang="en-US" sz="1735" dirty="0">
              <a:solidFill>
                <a:schemeClr val="bg2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876910" y="2801664"/>
            <a:ext cx="7589520" cy="72009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35" dirty="0" err="1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状态追踪能力不足</a:t>
            </a:r>
            <a:r>
              <a:rPr lang="en-US" sz="173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：  由于TC0复杂性约束，Transformer难以维持基于状态间转换的连贯世界模型，影响其在需要鲁棒状态追踪任务中的适用性.</a:t>
            </a:r>
            <a:endParaRPr lang="en-US" sz="1735" dirty="0">
              <a:solidFill>
                <a:schemeClr val="bg2"/>
              </a:solidFill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03174" y="1789938"/>
            <a:ext cx="70409" cy="351301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174" y="2801664"/>
            <a:ext cx="70409" cy="35130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56946" y="205740"/>
            <a:ext cx="182880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 err="1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Transformer的</a:t>
            </a:r>
            <a:r>
              <a:rPr lang="zh-CN" altLang="en-US" sz="97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局限性</a:t>
            </a:r>
            <a:endParaRPr lang="en-US" sz="975" dirty="0">
              <a:solidFill>
                <a:schemeClr val="bg2"/>
              </a:solidFill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642938"/>
            <a:ext cx="5486400" cy="77152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5445"/>
              </a:lnSpc>
              <a:buNone/>
            </a:pPr>
            <a:r>
              <a:rPr lang="zh-CN" altLang="en-US" sz="4190" b="1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基于</a:t>
            </a:r>
            <a:r>
              <a:rPr lang="en-US" altLang="zh-CN" sz="4190" b="1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State</a:t>
            </a:r>
            <a:r>
              <a:rPr lang="zh-CN" altLang="en-US" sz="4190" b="1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的自回归</a:t>
            </a:r>
            <a:endParaRPr lang="en-US" sz="4190" dirty="0">
              <a:solidFill>
                <a:schemeClr val="bg2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891540" y="1789938"/>
            <a:ext cx="530352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zh-CN" altLang="en-US" sz="211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状态大小和状态更新策略</a:t>
            </a:r>
            <a:endParaRPr lang="en-US" sz="2115" dirty="0">
              <a:solidFill>
                <a:schemeClr val="bg2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891540" y="2498712"/>
            <a:ext cx="640080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Transformer</a:t>
            </a:r>
            <a:r>
              <a:rPr lang="zh-CN" altLang="en-US" sz="211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本质也是一个</a:t>
            </a:r>
            <a:r>
              <a:rPr lang="en-US" altLang="zh-CN" sz="211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multi-states RNN</a:t>
            </a:r>
            <a:endParaRPr lang="en-US" sz="2115" dirty="0">
              <a:solidFill>
                <a:schemeClr val="bg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03174" y="1789938"/>
            <a:ext cx="85954" cy="400164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174" y="2498712"/>
            <a:ext cx="85954" cy="40016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56946" y="205740"/>
            <a:ext cx="128016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 fontScale="92500"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Slide 3: 序列模型概述</a:t>
            </a:r>
            <a:endParaRPr lang="en-US" sz="975" dirty="0">
              <a:solidFill>
                <a:schemeClr val="bg2"/>
              </a:solidFill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  <p:sp>
        <p:nvSpPr>
          <p:cNvPr id="11" name="AutoShape 2"/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2"/>
              </a:solidFill>
            </a:endParaRPr>
          </a:p>
        </p:txBody>
      </p:sp>
      <p:pic>
        <p:nvPicPr>
          <p:cNvPr id="13" name="图片 12" descr="图示&#10;&#10;描述已自动生成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97" y="3767572"/>
            <a:ext cx="2047716" cy="1077232"/>
          </a:xfrm>
          <a:prstGeom prst="rect">
            <a:avLst/>
          </a:prstGeom>
        </p:spPr>
      </p:pic>
      <p:pic>
        <p:nvPicPr>
          <p:cNvPr id="15" name="图片 14" descr="图片包含 形状&#10;&#10;描述已自动生成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7057" y="3771914"/>
            <a:ext cx="1763763" cy="1080512"/>
          </a:xfrm>
          <a:prstGeom prst="rect">
            <a:avLst/>
          </a:prstGeom>
        </p:spPr>
      </p:pic>
      <p:pic>
        <p:nvPicPr>
          <p:cNvPr id="19" name="图片 18" descr="图示&#10;&#10;描述已自动生成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7004" y="3515784"/>
            <a:ext cx="1546592" cy="154659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8881" y="3176538"/>
            <a:ext cx="1502230" cy="1837700"/>
          </a:xfrm>
          <a:prstGeom prst="rect">
            <a:avLst/>
          </a:prstGeom>
        </p:spPr>
      </p:pic>
      <p:sp>
        <p:nvSpPr>
          <p:cNvPr id="18" name="Text 2"/>
          <p:cNvSpPr/>
          <p:nvPr/>
        </p:nvSpPr>
        <p:spPr>
          <a:xfrm>
            <a:off x="891540" y="3047376"/>
            <a:ext cx="640080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zh-CN" altLang="en-US" sz="211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不同种类的</a:t>
            </a:r>
            <a:r>
              <a:rPr lang="en-US" altLang="zh-CN" sz="211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State</a:t>
            </a:r>
            <a:r>
              <a:rPr lang="zh-CN" altLang="en-US" sz="211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具备不同的</a:t>
            </a:r>
            <a:r>
              <a:rPr lang="en-US" altLang="zh-CN" sz="211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inductive bias</a:t>
            </a:r>
            <a:endParaRPr lang="en-US" sz="2115" dirty="0">
              <a:solidFill>
                <a:schemeClr val="bg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174" y="3047376"/>
            <a:ext cx="85954" cy="400164"/>
          </a:xfrm>
          <a:prstGeom prst="rect">
            <a:avLst/>
          </a:prstGeom>
        </p:spPr>
      </p:pic>
      <p:sp>
        <p:nvSpPr>
          <p:cNvPr id="21" name="AutoShape 2"/>
          <p:cNvSpPr>
            <a:spLocks noChangeAspect="1" noChangeArrowheads="1"/>
          </p:cNvSpPr>
          <p:nvPr/>
        </p:nvSpPr>
        <p:spPr bwMode="auto">
          <a:xfrm>
            <a:off x="4419600" y="296801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2"/>
              </a:solidFill>
            </a:endParaRPr>
          </a:p>
        </p:txBody>
      </p:sp>
      <p:pic>
        <p:nvPicPr>
          <p:cNvPr id="24" name="图片 23" descr="图示&#10;&#10;描述已自动生成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6943" y="3344260"/>
            <a:ext cx="1215397" cy="1579399"/>
          </a:xfrm>
          <a:prstGeom prst="rect">
            <a:avLst/>
          </a:prstGeom>
        </p:spPr>
      </p:pic>
      <p:sp>
        <p:nvSpPr>
          <p:cNvPr id="5" name="矩形: 圆角 4"/>
          <p:cNvSpPr/>
          <p:nvPr/>
        </p:nvSpPr>
        <p:spPr>
          <a:xfrm>
            <a:off x="815988" y="4868556"/>
            <a:ext cx="563934" cy="2033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00B0F0"/>
                </a:solidFill>
                <a:latin typeface="Kepler"/>
              </a:rPr>
              <a:t>RNN</a:t>
            </a:r>
            <a:endParaRPr lang="zh-CN" altLang="en-US" sz="1400" dirty="0">
              <a:solidFill>
                <a:srgbClr val="00B0F0"/>
              </a:solidFill>
              <a:latin typeface="Kepler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2535449" y="4867132"/>
            <a:ext cx="1111936" cy="2335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00B0F0"/>
                </a:solidFill>
                <a:latin typeface="Kepler"/>
              </a:rPr>
              <a:t>Convolution</a:t>
            </a:r>
            <a:endParaRPr lang="zh-CN" altLang="en-US" sz="1400" dirty="0">
              <a:solidFill>
                <a:srgbClr val="00B0F0"/>
              </a:solidFill>
              <a:latin typeface="Kepler"/>
            </a:endParaRPr>
          </a:p>
        </p:txBody>
      </p:sp>
      <p:sp>
        <p:nvSpPr>
          <p:cNvPr id="12" name="矩形: 圆角 11"/>
          <p:cNvSpPr/>
          <p:nvPr/>
        </p:nvSpPr>
        <p:spPr>
          <a:xfrm>
            <a:off x="4448274" y="4875034"/>
            <a:ext cx="1109050" cy="2033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00B0F0"/>
                </a:solidFill>
                <a:latin typeface="Kepler"/>
              </a:rPr>
              <a:t>Neural ODE</a:t>
            </a:r>
            <a:endParaRPr lang="zh-CN" altLang="en-US" sz="1400" dirty="0">
              <a:solidFill>
                <a:srgbClr val="00B0F0"/>
              </a:solidFill>
              <a:latin typeface="Kepler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6076943" y="4863893"/>
            <a:ext cx="1008860" cy="19848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00B0F0"/>
                </a:solidFill>
                <a:latin typeface="Kepler"/>
              </a:rPr>
              <a:t>Attention</a:t>
            </a:r>
            <a:endParaRPr lang="zh-CN" altLang="en-US" sz="1400" dirty="0">
              <a:solidFill>
                <a:srgbClr val="00B0F0"/>
              </a:solidFill>
              <a:latin typeface="Kepler"/>
            </a:endParaRPr>
          </a:p>
        </p:txBody>
      </p:sp>
      <p:sp>
        <p:nvSpPr>
          <p:cNvPr id="16" name="矩形: 圆角 15"/>
          <p:cNvSpPr/>
          <p:nvPr/>
        </p:nvSpPr>
        <p:spPr>
          <a:xfrm>
            <a:off x="7707677" y="4868556"/>
            <a:ext cx="1008860" cy="19848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00B0F0"/>
                </a:solidFill>
                <a:latin typeface="Kepler"/>
              </a:rPr>
              <a:t>DEQ</a:t>
            </a:r>
            <a:endParaRPr lang="zh-CN" altLang="en-US" sz="1400" dirty="0">
              <a:solidFill>
                <a:srgbClr val="00B0F0"/>
              </a:solidFill>
              <a:latin typeface="Kepler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891540" y="1789938"/>
            <a:ext cx="7406640" cy="82296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 err="1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隐式模型</a:t>
            </a:r>
            <a:r>
              <a:rPr lang="en-US" sz="211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： </a:t>
            </a:r>
            <a:r>
              <a:rPr lang="en-US" sz="2115" dirty="0" err="1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隐式模型自然地调整其计算负荷以适应学习问题的难度，有效地在并行化形式和RNN之间进行插值</a:t>
            </a:r>
            <a:endParaRPr lang="en-US" sz="2115" dirty="0">
              <a:solidFill>
                <a:schemeClr val="bg2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891540" y="2898877"/>
            <a:ext cx="7406640" cy="82296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 err="1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非线性递归</a:t>
            </a:r>
            <a:r>
              <a:rPr lang="en-US" sz="211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： </a:t>
            </a:r>
            <a:r>
              <a:rPr lang="en-US" sz="2115" dirty="0" err="1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采用非线性递归，</a:t>
            </a:r>
            <a:r>
              <a:rPr lang="en-US" altLang="zh-CN" sz="2115" dirty="0" err="1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Update</a:t>
            </a:r>
            <a:r>
              <a:rPr lang="en-US" altLang="zh-CN" sz="211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 Rule</a:t>
            </a:r>
            <a:r>
              <a:rPr lang="en-US" sz="211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通过负特征值实现了超越TC0的表达能力，从而提高了状态跟踪能力.</a:t>
            </a:r>
            <a:endParaRPr lang="en-US" sz="2115" dirty="0">
              <a:solidFill>
                <a:schemeClr val="bg2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891540" y="4007301"/>
            <a:ext cx="7406640" cy="82296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 err="1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混合架构</a:t>
            </a:r>
            <a:r>
              <a:rPr lang="en-US" sz="211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： 结合线性Attention和Softmax Attention的优点，提升检索和外推能力.</a:t>
            </a:r>
            <a:endParaRPr lang="en-US" sz="2115" dirty="0">
              <a:solidFill>
                <a:schemeClr val="bg2"/>
              </a:solidFill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03174" y="1789938"/>
            <a:ext cx="85954" cy="400164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174" y="2898877"/>
            <a:ext cx="85954" cy="400164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3174" y="4007301"/>
            <a:ext cx="85954" cy="400164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  <p:sp>
        <p:nvSpPr>
          <p:cNvPr id="11" name="Text 2"/>
          <p:cNvSpPr/>
          <p:nvPr/>
        </p:nvSpPr>
        <p:spPr>
          <a:xfrm>
            <a:off x="891540" y="913026"/>
            <a:ext cx="530352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 err="1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增强状态追踪能力和表达能力的路径</a:t>
            </a:r>
            <a:r>
              <a:rPr lang="en-US" sz="211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：</a:t>
            </a:r>
            <a:endParaRPr lang="en-US" sz="2115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520" y="1291533"/>
            <a:ext cx="7680960" cy="257175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90"/>
              </a:lnSpc>
              <a:buNone/>
            </a:pPr>
            <a:r>
              <a:rPr lang="en-US" sz="2705" b="1" dirty="0" err="1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隐式模型</a:t>
            </a:r>
            <a:r>
              <a:rPr lang="en-US" sz="2705" b="1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： 隐式模型自然地调整其计算负荷以适应学习问题的难度，有效地在并行化形式和RNN之间进行插值. 隐式Transformer利用自迭代的固定点迭代，类似于非线性RNN的隐藏状态的非线性更新.</a:t>
            </a:r>
            <a:endParaRPr lang="en-US" sz="2705" dirty="0">
              <a:solidFill>
                <a:schemeClr val="bg2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256946" y="205740"/>
            <a:ext cx="182880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 fontScale="92500"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Slide 11: Transformer的局限...</a:t>
            </a:r>
            <a:endParaRPr lang="en-US" sz="975" dirty="0">
              <a:solidFill>
                <a:schemeClr val="bg2"/>
              </a:solidFill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642938"/>
            <a:ext cx="7772400" cy="72009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5095"/>
              </a:lnSpc>
              <a:buNone/>
            </a:pPr>
            <a:r>
              <a:rPr lang="en-US" sz="3640" b="1" dirty="0" err="1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DeepSeek</a:t>
            </a:r>
            <a:r>
              <a:rPr lang="en-US" sz="3640" b="1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 R1的训练方法</a:t>
            </a:r>
            <a:endParaRPr lang="en-US" sz="3640" dirty="0">
              <a:solidFill>
                <a:schemeClr val="bg2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881482" y="1742618"/>
            <a:ext cx="210312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1860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Cold </a:t>
            </a:r>
            <a:r>
              <a:rPr lang="en-US" sz="1860" dirty="0" err="1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Start策略</a:t>
            </a:r>
            <a:endParaRPr lang="en-US" sz="1860" dirty="0">
              <a:solidFill>
                <a:schemeClr val="bg2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881482" y="2428246"/>
            <a:ext cx="740664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1860" dirty="0" err="1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强化学习（RL）与Group</a:t>
            </a:r>
            <a:r>
              <a:rPr lang="en-US" sz="1860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 Relative Policy Optimization (GRPO)</a:t>
            </a:r>
            <a:endParaRPr lang="en-US" sz="1860" dirty="0">
              <a:solidFill>
                <a:schemeClr val="bg2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881482" y="3113875"/>
            <a:ext cx="201168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1860" dirty="0" err="1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样本掩码策略</a:t>
            </a:r>
            <a:endParaRPr lang="en-US" sz="1860" dirty="0">
              <a:solidFill>
                <a:schemeClr val="bg2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881482" y="3800018"/>
            <a:ext cx="210312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1860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Reward Model</a:t>
            </a:r>
            <a:endParaRPr lang="en-US" sz="1860" dirty="0">
              <a:solidFill>
                <a:schemeClr val="bg2"/>
              </a:solidFill>
            </a:endParaRPr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03174" y="1742618"/>
            <a:ext cx="75895" cy="377019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174" y="2428246"/>
            <a:ext cx="75895" cy="377019"/>
          </a:xfrm>
          <a:prstGeom prst="rect">
            <a:avLst/>
          </a:prstGeom>
        </p:spPr>
      </p:pic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174" y="3113875"/>
            <a:ext cx="75895" cy="377019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3174" y="3800018"/>
            <a:ext cx="75895" cy="37701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642938"/>
            <a:ext cx="4937760" cy="77152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5445"/>
              </a:lnSpc>
              <a:buNone/>
            </a:pPr>
            <a:r>
              <a:rPr lang="en-US" sz="4190" b="1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Cold </a:t>
            </a:r>
            <a:r>
              <a:rPr lang="en-US" sz="4190" b="1" dirty="0" err="1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Start策略</a:t>
            </a:r>
            <a:endParaRPr lang="en-US" sz="4190" dirty="0">
              <a:solidFill>
                <a:schemeClr val="bg2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875081" y="1789938"/>
            <a:ext cx="6766560" cy="36004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540"/>
              </a:lnSpc>
              <a:buNone/>
            </a:pPr>
            <a:r>
              <a:rPr lang="en-US" sz="1690" dirty="0" err="1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目的</a:t>
            </a:r>
            <a:r>
              <a:rPr lang="en-US" sz="1690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: 避免从头开始强化学习训练的早期不稳定阶段，加速收敛.</a:t>
            </a:r>
            <a:endParaRPr lang="en-US" sz="1690" dirty="0">
              <a:solidFill>
                <a:schemeClr val="bg2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875081" y="2441619"/>
            <a:ext cx="7498080" cy="72009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540"/>
              </a:lnSpc>
              <a:buNone/>
            </a:pPr>
            <a:r>
              <a:rPr lang="en-US" sz="1690" dirty="0" err="1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方法</a:t>
            </a:r>
            <a:r>
              <a:rPr lang="en-US" sz="1690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: 构建并收集少量高质量的长CoT（Chain of Thought）数据来微调模型，作为初始RL Actor.</a:t>
            </a:r>
            <a:endParaRPr lang="en-US" sz="1690" dirty="0">
              <a:solidFill>
                <a:schemeClr val="bg2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875081" y="3435858"/>
            <a:ext cx="6858000" cy="102870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540"/>
              </a:lnSpc>
              <a:buNone/>
            </a:pPr>
            <a:r>
              <a:rPr lang="en-US" sz="1690" dirty="0" err="1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数据收集方法</a:t>
            </a:r>
            <a:r>
              <a:rPr lang="en-US" sz="1690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: 采用多种方法，包括使用带有长CoT的Few-shot Prompting、直接Prompt模型生成带有反思和验证的详细答案、收集DeepSeek-R1-Zero的可读格式输出，并通过人工标注进行改进.</a:t>
            </a:r>
            <a:endParaRPr lang="en-US" sz="1690" dirty="0">
              <a:solidFill>
                <a:schemeClr val="bg2"/>
              </a:solidFill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03174" y="1789938"/>
            <a:ext cx="68580" cy="343071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174" y="2441619"/>
            <a:ext cx="68580" cy="343071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174" y="3435858"/>
            <a:ext cx="68580" cy="34307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56946" y="205740"/>
            <a:ext cx="182880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 err="1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DeepSeek</a:t>
            </a:r>
            <a:r>
              <a:rPr lang="en-US" sz="97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 R1的</a:t>
            </a:r>
            <a:r>
              <a:rPr lang="zh-CN" altLang="en-US" sz="97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训练方法</a:t>
            </a:r>
            <a:endParaRPr lang="en-US" sz="975" dirty="0">
              <a:solidFill>
                <a:schemeClr val="bg2"/>
              </a:solidFill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642938"/>
            <a:ext cx="7498080" cy="77152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 fontScale="47500" lnSpcReduction="20000"/>
          </a:bodyPr>
          <a:lstStyle/>
          <a:p>
            <a:pPr marL="0" indent="0" algn="l">
              <a:lnSpc>
                <a:spcPts val="5445"/>
              </a:lnSpc>
              <a:buNone/>
            </a:pPr>
            <a:r>
              <a:rPr lang="en-US" sz="4190" b="1" dirty="0" err="1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强化学习（RL）与</a:t>
            </a:r>
            <a:r>
              <a:rPr lang="en-US" altLang="zh-CN" sz="4400" b="0" i="0" dirty="0" err="1">
                <a:solidFill>
                  <a:schemeClr val="bg2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Group</a:t>
            </a:r>
            <a:r>
              <a:rPr lang="en-US" altLang="zh-CN" sz="4400" b="0" i="0" dirty="0">
                <a:solidFill>
                  <a:schemeClr val="bg2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 Relative Policy Optimization</a:t>
            </a:r>
            <a:r>
              <a:rPr lang="en-US" sz="4190" b="1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 </a:t>
            </a:r>
            <a:endParaRPr lang="en-US" sz="4190" dirty="0">
              <a:solidFill>
                <a:schemeClr val="bg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" name="Text 1"/>
          <p:cNvSpPr/>
          <p:nvPr/>
        </p:nvSpPr>
        <p:spPr>
          <a:xfrm>
            <a:off x="891540" y="1789938"/>
            <a:ext cx="7498080" cy="82296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 err="1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目的</a:t>
            </a:r>
            <a:r>
              <a:rPr lang="en-US" sz="211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: 提升LLM的推理能力，并使模型的行为与人类价值观和意图对齐.</a:t>
            </a:r>
            <a:endParaRPr lang="en-US" sz="2115" dirty="0">
              <a:solidFill>
                <a:schemeClr val="bg2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891540" y="2898877"/>
            <a:ext cx="7498080" cy="82296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GRPO: 一种强化学习技术，通过最大化奖励，同时惩罚与参考策略的偏差，实现更好的对齐.</a:t>
            </a:r>
            <a:endParaRPr lang="en-US" sz="2115" dirty="0">
              <a:solidFill>
                <a:schemeClr val="bg2"/>
              </a:solidFill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03174" y="1789938"/>
            <a:ext cx="85954" cy="400164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174" y="2898877"/>
            <a:ext cx="85954" cy="40016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56946" y="205740"/>
            <a:ext cx="182880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altLang="zh-CN" sz="975" dirty="0" err="1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DeepSeek</a:t>
            </a:r>
            <a:r>
              <a:rPr lang="en-US" altLang="zh-CN" sz="97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 R1的</a:t>
            </a:r>
            <a:r>
              <a:rPr lang="zh-CN" altLang="en-US" sz="97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训练方法</a:t>
            </a:r>
            <a:endParaRPr lang="en-US" altLang="zh-CN" sz="975" dirty="0">
              <a:solidFill>
                <a:schemeClr val="bg2"/>
              </a:solidFill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654253"/>
            <a:ext cx="5760720" cy="97726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6930"/>
              </a:lnSpc>
              <a:buNone/>
            </a:pPr>
            <a:r>
              <a:rPr lang="en-US" sz="5330" b="1" dirty="0" err="1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样本掩码策略</a:t>
            </a:r>
            <a:endParaRPr lang="en-US" sz="5330" dirty="0">
              <a:solidFill>
                <a:schemeClr val="bg2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03174" y="2024996"/>
            <a:ext cx="7498080" cy="24688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4560"/>
              </a:lnSpc>
              <a:buNone/>
            </a:pPr>
            <a:r>
              <a:rPr lang="en-US" sz="325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在Supervised Fine-Tuning (SFT) 阶段，将多个样本打包成单个序列进行训练，采用样本掩码策略以确保这些样本保持隔离且互不可见.</a:t>
            </a:r>
            <a:endParaRPr lang="en-US" sz="3255" dirty="0">
              <a:solidFill>
                <a:schemeClr val="bg2"/>
              </a:solidFill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03174" y="1590370"/>
            <a:ext cx="7480706" cy="43411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6946" y="205740"/>
            <a:ext cx="182880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altLang="zh-CN" sz="975" dirty="0" err="1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DeepSeek</a:t>
            </a:r>
            <a:r>
              <a:rPr lang="en-US" altLang="zh-CN" sz="97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 R1的</a:t>
            </a:r>
            <a:r>
              <a:rPr lang="zh-CN" altLang="en-US" sz="97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训练方法</a:t>
            </a:r>
            <a:endParaRPr lang="en-US" altLang="zh-CN" sz="975" dirty="0">
              <a:solidFill>
                <a:schemeClr val="bg2"/>
              </a:solidFill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1217981"/>
            <a:ext cx="6309360" cy="97726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6930"/>
              </a:lnSpc>
              <a:buNone/>
            </a:pPr>
            <a:r>
              <a:rPr lang="en-US" sz="5330" b="1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Reward Model</a:t>
            </a:r>
            <a:endParaRPr lang="en-US" sz="5330" dirty="0">
              <a:solidFill>
                <a:schemeClr val="bg2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03174" y="2588209"/>
            <a:ext cx="7406640" cy="133731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80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在RL过程中采用基于规则的奖励模型（RM）和基于模型的RM.</a:t>
            </a:r>
            <a:endParaRPr lang="en-US" sz="3805" dirty="0">
              <a:solidFill>
                <a:schemeClr val="bg2"/>
              </a:solidFill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03174" y="2154098"/>
            <a:ext cx="7349947" cy="43411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6946" y="205740"/>
            <a:ext cx="182880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altLang="zh-CN" sz="975" dirty="0" err="1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DeepSeek</a:t>
            </a:r>
            <a:r>
              <a:rPr lang="en-US" altLang="zh-CN" sz="97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 R1的</a:t>
            </a:r>
            <a:r>
              <a:rPr lang="zh-CN" altLang="en-US" sz="97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训练方法</a:t>
            </a:r>
            <a:endParaRPr lang="en-US" altLang="zh-CN" sz="975" dirty="0">
              <a:solidFill>
                <a:schemeClr val="bg2"/>
              </a:solidFill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642938"/>
            <a:ext cx="7680960" cy="72009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5005"/>
              </a:lnSpc>
              <a:buNone/>
            </a:pPr>
            <a:r>
              <a:rPr lang="en-US" sz="3850" b="1" dirty="0" err="1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DeepSeek</a:t>
            </a:r>
            <a:r>
              <a:rPr lang="en-US" sz="3850" b="1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 R1的创新点</a:t>
            </a:r>
            <a:endParaRPr lang="en-US" sz="3850" dirty="0">
              <a:solidFill>
                <a:schemeClr val="bg2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891540" y="1730273"/>
            <a:ext cx="228600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 err="1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推理能力提升</a:t>
            </a:r>
            <a:endParaRPr lang="en-US" sz="2115" dirty="0">
              <a:solidFill>
                <a:schemeClr val="bg2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891540" y="2439048"/>
            <a:ext cx="173736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 err="1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模型对齐</a:t>
            </a:r>
            <a:endParaRPr lang="en-US" sz="2115" dirty="0">
              <a:solidFill>
                <a:schemeClr val="bg2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891540" y="3147822"/>
            <a:ext cx="237744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Cold </a:t>
            </a:r>
            <a:r>
              <a:rPr lang="en-US" sz="2115" dirty="0" err="1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Start策略</a:t>
            </a:r>
            <a:endParaRPr lang="en-US" sz="2115" dirty="0">
              <a:solidFill>
                <a:schemeClr val="bg2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891540" y="3856596"/>
            <a:ext cx="256032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 err="1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长文本处理能力</a:t>
            </a:r>
            <a:endParaRPr lang="en-US" sz="2115" dirty="0">
              <a:solidFill>
                <a:schemeClr val="bg2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891540" y="4565371"/>
            <a:ext cx="429768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Multi-Token Prediction (MTP)</a:t>
            </a:r>
            <a:endParaRPr lang="en-US" sz="2115" dirty="0">
              <a:solidFill>
                <a:schemeClr val="bg2"/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891540" y="5273631"/>
            <a:ext cx="484632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 fontScale="92500"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**Multi-Head Latent Attention (MLA):**</a:t>
            </a:r>
            <a:endParaRPr lang="en-US" sz="2115" dirty="0">
              <a:solidFill>
                <a:schemeClr val="bg2"/>
              </a:solidFill>
            </a:endParaRPr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03174" y="1730273"/>
            <a:ext cx="85954" cy="400164"/>
          </a:xfrm>
          <a:prstGeom prst="rect">
            <a:avLst/>
          </a:prstGeom>
        </p:spPr>
      </p:pic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174" y="2439048"/>
            <a:ext cx="85954" cy="400164"/>
          </a:xfrm>
          <a:prstGeom prst="rect">
            <a:avLst/>
          </a:prstGeom>
        </p:spPr>
      </p:pic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174" y="3147822"/>
            <a:ext cx="85954" cy="400164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3174" y="3856596"/>
            <a:ext cx="85954" cy="400164"/>
          </a:xfrm>
          <a:prstGeom prst="rect">
            <a:avLst/>
          </a:prstGeom>
        </p:spPr>
      </p:pic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3174" y="4565371"/>
            <a:ext cx="85954" cy="400164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3174" y="5273631"/>
            <a:ext cx="85954" cy="400164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642938"/>
            <a:ext cx="4480560" cy="77152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5445"/>
              </a:lnSpc>
              <a:buNone/>
            </a:pPr>
            <a:r>
              <a:rPr lang="en-US" sz="4190" b="1" dirty="0" err="1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推理能力提升</a:t>
            </a:r>
            <a:endParaRPr lang="en-US" sz="4190" dirty="0">
              <a:solidFill>
                <a:schemeClr val="bg2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891540" y="1789938"/>
            <a:ext cx="7406640" cy="82296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通过强化学习显著提升了LLM在STEM相关问题上的推理能力.</a:t>
            </a:r>
            <a:endParaRPr lang="en-US" sz="2115" dirty="0">
              <a:solidFill>
                <a:schemeClr val="bg2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891540" y="2898877"/>
            <a:ext cx="7498080" cy="82296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en-US" sz="211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DeepSeek-R1-Zero的自进化过程展示了RL如何驱动模型自主提升推理能力.</a:t>
            </a:r>
            <a:endParaRPr lang="en-US" sz="2115" dirty="0">
              <a:solidFill>
                <a:schemeClr val="bg2"/>
              </a:solidFill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03174" y="1789938"/>
            <a:ext cx="85954" cy="400164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174" y="2898877"/>
            <a:ext cx="85954" cy="40016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56946" y="205740"/>
            <a:ext cx="182880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altLang="zh-CN" sz="975" dirty="0" err="1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DeepSeek</a:t>
            </a:r>
            <a:r>
              <a:rPr lang="en-US" altLang="zh-CN" sz="97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 R1的创</a:t>
            </a:r>
            <a:r>
              <a:rPr lang="zh-CN" altLang="en-US" sz="97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新点</a:t>
            </a:r>
            <a:endParaRPr lang="en-US" altLang="zh-CN" sz="975" dirty="0">
              <a:solidFill>
                <a:schemeClr val="bg2"/>
              </a:solidFill>
              <a:latin typeface="仿宋" panose="02010609060101010101" pitchFamily="49" charset="-122"/>
              <a:ea typeface="仿宋" panose="02010609060101010101" pitchFamily="49" charset="-122"/>
              <a:cs typeface="Microsoft Himalaya" panose="01010100010101010101" pitchFamily="2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962349"/>
            <a:ext cx="4297680" cy="97726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6930"/>
              </a:lnSpc>
              <a:buNone/>
            </a:pPr>
            <a:r>
              <a:rPr lang="en-US" sz="5330" b="1" dirty="0" err="1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模型对齐</a:t>
            </a:r>
            <a:endParaRPr lang="en-US" sz="5330" dirty="0">
              <a:solidFill>
                <a:schemeClr val="bg2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03174" y="2333092"/>
            <a:ext cx="7680960" cy="185166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 fontScale="92500"/>
          </a:bodyPr>
          <a:lstStyle/>
          <a:p>
            <a:pPr marL="0" indent="0" algn="l">
              <a:lnSpc>
                <a:spcPts val="4560"/>
              </a:lnSpc>
              <a:buNone/>
            </a:pPr>
            <a:r>
              <a:rPr lang="en-US" sz="325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通过Group Relative Policy Optimization (GRPO) 实现更好的模型对齐，确保LLM的行为与人类价值观和意图对齐.</a:t>
            </a:r>
            <a:endParaRPr lang="en-US" sz="3255" dirty="0">
              <a:solidFill>
                <a:schemeClr val="bg2"/>
              </a:solidFill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03174" y="1898466"/>
            <a:ext cx="7680960" cy="43411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6946" y="205740"/>
            <a:ext cx="182880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altLang="zh-CN" sz="975" dirty="0" err="1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DeepSeek</a:t>
            </a:r>
            <a:r>
              <a:rPr lang="en-US" altLang="zh-CN" sz="97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 R1的创</a:t>
            </a:r>
            <a:r>
              <a:rPr lang="zh-CN" altLang="en-US" sz="97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新点</a:t>
            </a:r>
            <a:endParaRPr lang="en-US" altLang="zh-CN" sz="975" dirty="0">
              <a:solidFill>
                <a:schemeClr val="bg2"/>
              </a:solidFill>
              <a:latin typeface="仿宋" panose="02010609060101010101" pitchFamily="49" charset="-122"/>
              <a:ea typeface="仿宋" panose="02010609060101010101" pitchFamily="49" charset="-122"/>
              <a:cs typeface="Microsoft Himalaya" panose="01010100010101010101" pitchFamily="2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1897743" y="1717515"/>
            <a:ext cx="5689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  <a:latin typeface="Kepler"/>
              </a:rPr>
              <a:t>“The true art of memory is the art of attention!"</a:t>
            </a:r>
            <a:endParaRPr lang="zh-CN" altLang="en-US" dirty="0">
              <a:solidFill>
                <a:schemeClr val="bg2"/>
              </a:solidFill>
              <a:latin typeface="Kepler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256315" y="241032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  <a:latin typeface="Kepler"/>
              </a:rPr>
              <a:t>—Samuel Johnson, 1787</a:t>
            </a:r>
            <a:endParaRPr lang="zh-CN" altLang="en-US" dirty="0">
              <a:solidFill>
                <a:schemeClr val="bg2"/>
              </a:solidFill>
              <a:latin typeface="Kepler"/>
            </a:endParaRPr>
          </a:p>
        </p:txBody>
      </p:sp>
      <p:pic>
        <p:nvPicPr>
          <p:cNvPr id="21" name="图片 20" descr="徽标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753466"/>
            <a:ext cx="3735188" cy="124307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1217981"/>
            <a:ext cx="6309360" cy="97726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6930"/>
              </a:lnSpc>
              <a:buNone/>
            </a:pPr>
            <a:r>
              <a:rPr lang="en-US" sz="5330" b="1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Cold </a:t>
            </a:r>
            <a:r>
              <a:rPr lang="en-US" sz="5330" b="1" dirty="0" err="1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Start策略</a:t>
            </a:r>
            <a:endParaRPr lang="en-US" sz="5330" dirty="0">
              <a:solidFill>
                <a:schemeClr val="bg2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03174" y="2588209"/>
            <a:ext cx="7772400" cy="133731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80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通过模仿学习引导模型训练，加速“顿悟”时刻的到来，提高训练效率.</a:t>
            </a:r>
            <a:endParaRPr lang="en-US" sz="3805" dirty="0">
              <a:solidFill>
                <a:schemeClr val="bg2"/>
              </a:solidFill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03174" y="2154098"/>
            <a:ext cx="7715707" cy="43411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6946" y="205740"/>
            <a:ext cx="182880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altLang="zh-CN" sz="975" dirty="0" err="1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DeepSeek</a:t>
            </a:r>
            <a:r>
              <a:rPr lang="en-US" altLang="zh-CN" sz="97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 R1的创</a:t>
            </a:r>
            <a:r>
              <a:rPr lang="zh-CN" altLang="en-US" sz="97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新点</a:t>
            </a:r>
            <a:endParaRPr lang="en-US" altLang="zh-CN" sz="975" dirty="0">
              <a:solidFill>
                <a:schemeClr val="bg2"/>
              </a:solidFill>
              <a:latin typeface="仿宋" panose="02010609060101010101" pitchFamily="49" charset="-122"/>
              <a:ea typeface="仿宋" panose="02010609060101010101" pitchFamily="49" charset="-122"/>
              <a:cs typeface="Microsoft Himalaya" panose="01010100010101010101" pitchFamily="2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883653"/>
            <a:ext cx="6492240" cy="97726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6930"/>
              </a:lnSpc>
              <a:buNone/>
            </a:pPr>
            <a:r>
              <a:rPr lang="en-US" sz="5330" b="1" dirty="0" err="1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长文本处理能力</a:t>
            </a:r>
            <a:endParaRPr lang="en-US" sz="5330" dirty="0">
              <a:solidFill>
                <a:schemeClr val="bg2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03174" y="2253882"/>
            <a:ext cx="7772400" cy="200596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80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通过YaRN技术扩展Context Window，提高模型在长文本QA任务中的表现.</a:t>
            </a:r>
            <a:endParaRPr lang="en-US" sz="3805" dirty="0">
              <a:solidFill>
                <a:schemeClr val="bg2"/>
              </a:solidFill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03174" y="1819770"/>
            <a:ext cx="7721194" cy="43411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6946" y="205740"/>
            <a:ext cx="182880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altLang="zh-CN" sz="975" dirty="0" err="1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DeepSeek</a:t>
            </a:r>
            <a:r>
              <a:rPr lang="en-US" altLang="zh-CN" sz="97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 R1的创</a:t>
            </a:r>
            <a:r>
              <a:rPr lang="zh-CN" altLang="en-US" sz="97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新点</a:t>
            </a:r>
            <a:endParaRPr lang="en-US" altLang="zh-CN" sz="975" dirty="0">
              <a:solidFill>
                <a:schemeClr val="bg2"/>
              </a:solidFill>
              <a:latin typeface="仿宋" panose="02010609060101010101" pitchFamily="49" charset="-122"/>
              <a:ea typeface="仿宋" panose="02010609060101010101" pitchFamily="49" charset="-122"/>
              <a:cs typeface="Microsoft Himalaya" panose="01010100010101010101" pitchFamily="2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834276"/>
            <a:ext cx="6583680" cy="190309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6930"/>
              </a:lnSpc>
              <a:buNone/>
            </a:pPr>
            <a:r>
              <a:rPr lang="en-US" sz="5330" b="1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Multi-Token Prediction (MTP)</a:t>
            </a:r>
            <a:endParaRPr lang="en-US" sz="5330" dirty="0">
              <a:solidFill>
                <a:schemeClr val="bg2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03174" y="3141135"/>
            <a:ext cx="7680960" cy="11830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4325"/>
              </a:lnSpc>
              <a:buNone/>
            </a:pPr>
            <a:r>
              <a:rPr lang="en-US" sz="3090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DeepSeek-V3采用了MTP，使模型能够预先规划其表示，更好地预测未来的Token.</a:t>
            </a:r>
            <a:endParaRPr lang="en-US" sz="3090" dirty="0">
              <a:solidFill>
                <a:schemeClr val="bg2"/>
              </a:solidFill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03174" y="2706510"/>
            <a:ext cx="7652614" cy="43411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6946" y="205740"/>
            <a:ext cx="182880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altLang="zh-CN" sz="975" dirty="0" err="1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DeepSeek</a:t>
            </a:r>
            <a:r>
              <a:rPr lang="en-US" altLang="zh-CN" sz="97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 R1的创</a:t>
            </a:r>
            <a:r>
              <a:rPr lang="zh-CN" altLang="en-US" sz="97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新点</a:t>
            </a:r>
            <a:endParaRPr lang="en-US" altLang="zh-CN" sz="975" dirty="0">
              <a:solidFill>
                <a:schemeClr val="bg2"/>
              </a:solidFill>
              <a:latin typeface="仿宋" panose="02010609060101010101" pitchFamily="49" charset="-122"/>
              <a:ea typeface="仿宋" panose="02010609060101010101" pitchFamily="49" charset="-122"/>
              <a:cs typeface="Microsoft Himalaya" panose="01010100010101010101" pitchFamily="2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650138"/>
            <a:ext cx="6675120" cy="190309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6930"/>
              </a:lnSpc>
              <a:buNone/>
            </a:pPr>
            <a:r>
              <a:rPr lang="en-US" sz="5330" b="1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Multi-Head Latent Attention (MLA)</a:t>
            </a:r>
            <a:endParaRPr lang="en-US" sz="5330" dirty="0">
              <a:solidFill>
                <a:schemeClr val="bg2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03174" y="2956998"/>
            <a:ext cx="7680960" cy="154305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90"/>
              </a:lnSpc>
              <a:buNone/>
            </a:pPr>
            <a:r>
              <a:rPr lang="en-US" sz="270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DeepSeek-V2引入MLA，旨在降低KV Cache，加速推理，并获得优于Multi-Head Attention (MHA)的性能.</a:t>
            </a:r>
            <a:endParaRPr lang="en-US" sz="2705" dirty="0">
              <a:solidFill>
                <a:schemeClr val="bg2"/>
              </a:solidFill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03174" y="2522372"/>
            <a:ext cx="7606894" cy="43411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6946" y="205740"/>
            <a:ext cx="182880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 err="1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DeepSeek</a:t>
            </a:r>
            <a:r>
              <a:rPr lang="en-US" sz="97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 R1的创</a:t>
            </a:r>
            <a:r>
              <a:rPr lang="zh-CN" altLang="en-US" sz="97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新点</a:t>
            </a:r>
            <a:endParaRPr lang="en-US" altLang="zh-CN" sz="975" dirty="0">
              <a:solidFill>
                <a:schemeClr val="bg2"/>
              </a:solidFill>
              <a:latin typeface="仿宋" panose="02010609060101010101" pitchFamily="49" charset="-122"/>
              <a:ea typeface="仿宋" panose="02010609060101010101" pitchFamily="49" charset="-122"/>
              <a:cs typeface="Microsoft Himalaya" panose="01010100010101010101" pitchFamily="2" charset="0"/>
            </a:endParaRPr>
          </a:p>
          <a:p>
            <a:pPr marL="0" indent="0" algn="l">
              <a:lnSpc>
                <a:spcPts val="1035"/>
              </a:lnSpc>
              <a:buNone/>
            </a:pPr>
            <a:endParaRPr lang="en-US" sz="975" dirty="0">
              <a:solidFill>
                <a:schemeClr val="bg2"/>
              </a:solidFill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642938"/>
            <a:ext cx="4297680" cy="77152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5445"/>
              </a:lnSpc>
              <a:buNone/>
            </a:pPr>
            <a:endParaRPr lang="en-US" sz="4190" dirty="0">
              <a:solidFill>
                <a:schemeClr val="bg2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891540" y="1789938"/>
            <a:ext cx="603504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endParaRPr lang="en-US" sz="2115" dirty="0">
              <a:solidFill>
                <a:schemeClr val="bg2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891540" y="3207487"/>
            <a:ext cx="429768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zh-CN" altLang="en-US" sz="211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压缩信息</a:t>
            </a:r>
            <a:endParaRPr lang="en-US" sz="2115" dirty="0">
              <a:solidFill>
                <a:schemeClr val="bg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Text 4"/>
          <p:cNvSpPr/>
          <p:nvPr/>
        </p:nvSpPr>
        <p:spPr>
          <a:xfrm>
            <a:off x="891540" y="3915747"/>
            <a:ext cx="402336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zh-CN" altLang="en-US" sz="211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信息的表达和存储能力有多大？</a:t>
            </a:r>
            <a:endParaRPr lang="en-US" sz="2115" dirty="0">
              <a:solidFill>
                <a:schemeClr val="bg2"/>
              </a:solidFill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03174" y="3207487"/>
            <a:ext cx="85954" cy="400164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174" y="3915747"/>
            <a:ext cx="85954" cy="4001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56946" y="205740"/>
            <a:ext cx="128016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 fontScale="92500"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Slide 3: 序列模型概述</a:t>
            </a:r>
            <a:endParaRPr lang="en-US" sz="975" dirty="0">
              <a:solidFill>
                <a:schemeClr val="bg2"/>
              </a:solidFill>
            </a:endParaRPr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  <p:pic>
        <p:nvPicPr>
          <p:cNvPr id="15" name="图片 14" descr="图示&#10;&#10;描述已自动生成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622" y="910128"/>
            <a:ext cx="3214159" cy="1574456"/>
          </a:xfrm>
          <a:prstGeom prst="rect">
            <a:avLst/>
          </a:prstGeom>
        </p:spPr>
      </p:pic>
      <p:pic>
        <p:nvPicPr>
          <p:cNvPr id="17" name="图片 16" descr="图示&#10;&#10;描述已自动生成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2488" y="1043184"/>
            <a:ext cx="3439972" cy="1528566"/>
          </a:xfrm>
          <a:prstGeom prst="rect">
            <a:avLst/>
          </a:prstGeom>
        </p:spPr>
      </p:pic>
      <p:sp>
        <p:nvSpPr>
          <p:cNvPr id="18" name="矩形: 圆角 17"/>
          <p:cNvSpPr/>
          <p:nvPr/>
        </p:nvSpPr>
        <p:spPr>
          <a:xfrm>
            <a:off x="4914900" y="1116477"/>
            <a:ext cx="2804455" cy="376681"/>
          </a:xfrm>
          <a:prstGeom prst="roundRect">
            <a:avLst/>
          </a:prstGeom>
          <a:solidFill>
            <a:schemeClr val="accent1">
              <a:alpha val="7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642938"/>
            <a:ext cx="4297680" cy="77152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5445"/>
              </a:lnSpc>
              <a:buNone/>
            </a:pPr>
            <a:endParaRPr lang="en-US" sz="4190" dirty="0">
              <a:solidFill>
                <a:schemeClr val="bg2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891540" y="1789938"/>
            <a:ext cx="603504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endParaRPr lang="en-US" sz="2115" dirty="0">
              <a:solidFill>
                <a:schemeClr val="bg2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891540" y="3207487"/>
            <a:ext cx="429768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zh-CN" altLang="en-US" sz="211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压缩信息</a:t>
            </a:r>
            <a:endParaRPr lang="en-US" sz="2115" dirty="0">
              <a:solidFill>
                <a:schemeClr val="bg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Text 4"/>
          <p:cNvSpPr/>
          <p:nvPr/>
        </p:nvSpPr>
        <p:spPr>
          <a:xfrm>
            <a:off x="891540" y="3915747"/>
            <a:ext cx="402336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zh-CN" altLang="en-US" sz="211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信息的表达和存储能力有多大？</a:t>
            </a:r>
            <a:endParaRPr lang="en-US" sz="2115" dirty="0">
              <a:solidFill>
                <a:schemeClr val="bg2"/>
              </a:solidFill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03174" y="3207487"/>
            <a:ext cx="85954" cy="400164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174" y="3915747"/>
            <a:ext cx="85954" cy="4001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56946" y="205740"/>
            <a:ext cx="128016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 fontScale="92500"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Slide 3: 序列模型概述</a:t>
            </a:r>
            <a:endParaRPr lang="en-US" sz="975" dirty="0">
              <a:solidFill>
                <a:schemeClr val="bg2"/>
              </a:solidFill>
            </a:endParaRPr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  <p:pic>
        <p:nvPicPr>
          <p:cNvPr id="15" name="图片 14" descr="图示&#10;&#10;描述已自动生成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622" y="910128"/>
            <a:ext cx="3214159" cy="1574456"/>
          </a:xfrm>
          <a:prstGeom prst="rect">
            <a:avLst/>
          </a:prstGeom>
        </p:spPr>
      </p:pic>
      <p:pic>
        <p:nvPicPr>
          <p:cNvPr id="17" name="图片 16" descr="图示&#10;&#10;描述已自动生成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2488" y="1043184"/>
            <a:ext cx="3439972" cy="1528566"/>
          </a:xfrm>
          <a:prstGeom prst="rect">
            <a:avLst/>
          </a:prstGeom>
        </p:spPr>
      </p:pic>
      <p:sp>
        <p:nvSpPr>
          <p:cNvPr id="18" name="矩形: 圆角 17"/>
          <p:cNvSpPr/>
          <p:nvPr/>
        </p:nvSpPr>
        <p:spPr>
          <a:xfrm>
            <a:off x="4914900" y="1116477"/>
            <a:ext cx="2804455" cy="376681"/>
          </a:xfrm>
          <a:prstGeom prst="roundRect">
            <a:avLst/>
          </a:prstGeom>
          <a:solidFill>
            <a:schemeClr val="accent1">
              <a:alpha val="7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70632" y="3669580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输入</a:t>
            </a:r>
            <a:r>
              <a:rPr lang="en-US" altLang="zh-CN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=1</a:t>
            </a:r>
            <a:r>
              <a:rPr lang="zh-CN" altLang="en-US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，输出</a:t>
            </a:r>
            <a:r>
              <a:rPr lang="en-US" altLang="zh-CN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=N</a:t>
            </a:r>
            <a:r>
              <a:rPr lang="zh-CN" altLang="en-US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，</a:t>
            </a:r>
            <a:endParaRPr lang="en-US" altLang="zh-CN" dirty="0">
              <a:solidFill>
                <a:schemeClr val="bg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并随模型参数规模增大</a:t>
            </a:r>
            <a:endParaRPr lang="zh-CN" altLang="en-US" dirty="0">
              <a:solidFill>
                <a:schemeClr val="bg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642938"/>
            <a:ext cx="4297680" cy="77152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5445"/>
              </a:lnSpc>
              <a:buNone/>
            </a:pPr>
            <a:endParaRPr lang="en-US" sz="4190" dirty="0">
              <a:solidFill>
                <a:schemeClr val="bg2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891540" y="1789938"/>
            <a:ext cx="603504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endParaRPr lang="en-US" sz="2115" dirty="0">
              <a:solidFill>
                <a:schemeClr val="bg2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891540" y="3207487"/>
            <a:ext cx="429768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zh-CN" altLang="en-US" sz="211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压缩信息</a:t>
            </a:r>
            <a:endParaRPr lang="en-US" sz="2115" dirty="0">
              <a:solidFill>
                <a:schemeClr val="bg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Text 4"/>
          <p:cNvSpPr/>
          <p:nvPr/>
        </p:nvSpPr>
        <p:spPr>
          <a:xfrm>
            <a:off x="891540" y="3915747"/>
            <a:ext cx="402336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zh-CN" altLang="en-US" sz="211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信息的表达和存储能力有多大？</a:t>
            </a:r>
            <a:endParaRPr lang="en-US" sz="2115" dirty="0">
              <a:solidFill>
                <a:schemeClr val="bg2"/>
              </a:solidFill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03174" y="3207487"/>
            <a:ext cx="85954" cy="400164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174" y="3915747"/>
            <a:ext cx="85954" cy="4001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56946" y="205740"/>
            <a:ext cx="128016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 fontScale="92500"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Slide 3: 序列模型概述</a:t>
            </a:r>
            <a:endParaRPr lang="en-US" sz="975" dirty="0">
              <a:solidFill>
                <a:schemeClr val="bg2"/>
              </a:solidFill>
            </a:endParaRPr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  <p:pic>
        <p:nvPicPr>
          <p:cNvPr id="15" name="图片 14" descr="图示&#10;&#10;描述已自动生成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622" y="910128"/>
            <a:ext cx="3214159" cy="1574456"/>
          </a:xfrm>
          <a:prstGeom prst="rect">
            <a:avLst/>
          </a:prstGeom>
        </p:spPr>
      </p:pic>
      <p:pic>
        <p:nvPicPr>
          <p:cNvPr id="17" name="图片 16" descr="图示&#10;&#10;描述已自动生成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2488" y="1043184"/>
            <a:ext cx="3439972" cy="1528566"/>
          </a:xfrm>
          <a:prstGeom prst="rect">
            <a:avLst/>
          </a:prstGeom>
        </p:spPr>
      </p:pic>
      <p:sp>
        <p:nvSpPr>
          <p:cNvPr id="18" name="矩形: 圆角 17"/>
          <p:cNvSpPr/>
          <p:nvPr/>
        </p:nvSpPr>
        <p:spPr>
          <a:xfrm>
            <a:off x="4914900" y="1116477"/>
            <a:ext cx="2804455" cy="376681"/>
          </a:xfrm>
          <a:prstGeom prst="roundRect">
            <a:avLst/>
          </a:prstGeom>
          <a:solidFill>
            <a:schemeClr val="accent1">
              <a:alpha val="7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70632" y="3669580"/>
            <a:ext cx="2492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输入</a:t>
            </a:r>
            <a:r>
              <a:rPr lang="en-US" altLang="zh-CN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=1</a:t>
            </a:r>
            <a:r>
              <a:rPr lang="zh-CN" altLang="en-US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，隐藏空间</a:t>
            </a:r>
            <a:r>
              <a:rPr lang="en-US" altLang="zh-CN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=N</a:t>
            </a:r>
            <a:r>
              <a:rPr lang="zh-CN" altLang="en-US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，</a:t>
            </a:r>
            <a:endParaRPr lang="en-US" altLang="zh-CN" dirty="0">
              <a:solidFill>
                <a:schemeClr val="bg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并随模型参数规模增大</a:t>
            </a:r>
            <a:endParaRPr lang="en-US" altLang="zh-CN" dirty="0">
              <a:solidFill>
                <a:schemeClr val="bg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b="1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State scaling</a:t>
            </a:r>
            <a:endParaRPr lang="zh-CN" altLang="en-US" b="1" dirty="0">
              <a:solidFill>
                <a:schemeClr val="bg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642938"/>
            <a:ext cx="4297680" cy="77152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5445"/>
              </a:lnSpc>
              <a:buNone/>
            </a:pPr>
            <a:endParaRPr lang="en-US" sz="4190" dirty="0">
              <a:solidFill>
                <a:schemeClr val="bg2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891540" y="1789938"/>
            <a:ext cx="603504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endParaRPr lang="en-US" sz="2115" dirty="0">
              <a:solidFill>
                <a:schemeClr val="bg2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891540" y="3207487"/>
            <a:ext cx="429768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zh-CN" altLang="en-US" sz="211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压缩信息</a:t>
            </a:r>
            <a:endParaRPr lang="en-US" sz="2115" dirty="0">
              <a:solidFill>
                <a:schemeClr val="bg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Text 4"/>
          <p:cNvSpPr/>
          <p:nvPr/>
        </p:nvSpPr>
        <p:spPr>
          <a:xfrm>
            <a:off x="891540" y="3915747"/>
            <a:ext cx="4023360" cy="4114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60"/>
              </a:lnSpc>
              <a:buNone/>
            </a:pPr>
            <a:r>
              <a:rPr lang="zh-CN" altLang="en-US" sz="211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信息的表达和存储能力有多大？</a:t>
            </a:r>
            <a:endParaRPr lang="en-US" sz="2115" dirty="0">
              <a:solidFill>
                <a:schemeClr val="bg2"/>
              </a:solidFill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03174" y="3207487"/>
            <a:ext cx="85954" cy="400164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174" y="3915747"/>
            <a:ext cx="85954" cy="4001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56946" y="205740"/>
            <a:ext cx="1280160" cy="1543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 fontScale="92500"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5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  <a:cs typeface="Microsoft Himalaya" panose="01010100010101010101" pitchFamily="2" charset="0"/>
              </a:rPr>
              <a:t>Slide 3: 序列模型概述</a:t>
            </a:r>
            <a:endParaRPr lang="en-US" sz="975" dirty="0">
              <a:solidFill>
                <a:schemeClr val="bg2"/>
              </a:solidFill>
            </a:endParaRPr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070632" y="3669580"/>
            <a:ext cx="2492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输入</a:t>
            </a:r>
            <a:r>
              <a:rPr lang="en-US" altLang="zh-CN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=1</a:t>
            </a:r>
            <a:r>
              <a:rPr lang="zh-CN" altLang="en-US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，隐藏空间</a:t>
            </a:r>
            <a:r>
              <a:rPr lang="en-US" altLang="zh-CN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=N</a:t>
            </a:r>
            <a:r>
              <a:rPr lang="zh-CN" altLang="en-US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，</a:t>
            </a:r>
            <a:endParaRPr lang="en-US" altLang="zh-CN" dirty="0">
              <a:solidFill>
                <a:schemeClr val="bg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并随模型参数规模增大</a:t>
            </a:r>
            <a:endParaRPr lang="en-US" altLang="zh-CN" dirty="0">
              <a:solidFill>
                <a:schemeClr val="bg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b="1" dirty="0">
                <a:solidFill>
                  <a:schemeClr val="bg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State scaling</a:t>
            </a:r>
            <a:endParaRPr lang="zh-CN" altLang="en-US" b="1" dirty="0">
              <a:solidFill>
                <a:schemeClr val="bg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8" name="图片 7" descr="图示&#10;&#10;描述已自动生成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0217" y="802550"/>
            <a:ext cx="2059216" cy="1817386"/>
          </a:xfrm>
          <a:prstGeom prst="rect">
            <a:avLst/>
          </a:prstGeom>
        </p:spPr>
      </p:pic>
      <p:pic>
        <p:nvPicPr>
          <p:cNvPr id="14" name="图片 13" descr="图标&#10;&#10;描述已自动生成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6429" y="802550"/>
            <a:ext cx="1981029" cy="1781272"/>
          </a:xfrm>
          <a:prstGeom prst="rect">
            <a:avLst/>
          </a:prstGeom>
        </p:spPr>
      </p:pic>
      <p:pic>
        <p:nvPicPr>
          <p:cNvPr id="19" name="图片 18" descr="图示&#10;&#10;描述已自动生成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4453" y="827589"/>
            <a:ext cx="2774317" cy="1781272"/>
          </a:xfrm>
          <a:prstGeom prst="rect">
            <a:avLst/>
          </a:prstGeom>
        </p:spPr>
      </p:pic>
      <p:pic>
        <p:nvPicPr>
          <p:cNvPr id="21" name="图片 20" descr="图示&#10;&#10;描述已自动生成"/>
          <p:cNvPicPr>
            <a:picLocks noChangeAspect="1"/>
          </p:cNvPicPr>
          <p:nvPr/>
        </p:nvPicPr>
        <p:blipFill>
          <a:blip r:embed="rId9"/>
          <a:srcRect l="-63" r="57331"/>
          <a:stretch>
            <a:fillRect/>
          </a:stretch>
        </p:blipFill>
        <p:spPr>
          <a:xfrm>
            <a:off x="189506" y="764059"/>
            <a:ext cx="1644621" cy="186659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自定义 1">
      <a:majorFont>
        <a:latin typeface="Microsoft Himalaya"/>
        <a:ea typeface="Microsoft Himalaya"/>
        <a:cs typeface=""/>
      </a:majorFont>
      <a:minorFont>
        <a:latin typeface="等线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0</TotalTime>
  <Words>6003</Words>
  <Application>WPS Presentation</Application>
  <PresentationFormat>全屏显示(16:9)</PresentationFormat>
  <Paragraphs>585</Paragraphs>
  <Slides>53</Slides>
  <Notes>52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7" baseType="lpstr">
      <vt:lpstr>Arial</vt:lpstr>
      <vt:lpstr>宋体</vt:lpstr>
      <vt:lpstr>Wingdings</vt:lpstr>
      <vt:lpstr>仿宋</vt:lpstr>
      <vt:lpstr>Microsoft Himalaya</vt:lpstr>
      <vt:lpstr>Cambria Math</vt:lpstr>
      <vt:lpstr>Kepler</vt:lpstr>
      <vt:lpstr>Segoe Print</vt:lpstr>
      <vt:lpstr>等线</vt:lpstr>
      <vt:lpstr>微软雅黑</vt:lpstr>
      <vt:lpstr>Arial Unicode MS</vt:lpstr>
      <vt:lpstr>Times New Roman</vt:lpstr>
      <vt:lpstr>Bahnschrift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liuxi</cp:lastModifiedBy>
  <cp:revision>79</cp:revision>
  <dcterms:created xsi:type="dcterms:W3CDTF">2025-02-15T10:39:00Z</dcterms:created>
  <dcterms:modified xsi:type="dcterms:W3CDTF">2025-02-18T09:56:28Z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541C824B98894C2C868F507A0E4353B4_13</vt:lpwstr>
  </property>
  <property fmtid="{D5CDD505-2E9C-101B-9397-08002B2CF9AE}" pid="3" name="KSOProductBuildVer">
    <vt:lpwstr>1033-12.2.0.19805</vt:lpwstr>
  </property>
</Properties>
</file>